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3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4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notesSlides/notesSlide7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8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9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</p:sldMasterIdLst>
  <p:notesMasterIdLst>
    <p:notesMasterId r:id="rId53"/>
  </p:notesMasterIdLst>
  <p:handoutMasterIdLst>
    <p:handoutMasterId r:id="rId54"/>
  </p:handoutMasterIdLst>
  <p:sldIdLst>
    <p:sldId id="329" r:id="rId3"/>
    <p:sldId id="263" r:id="rId4"/>
    <p:sldId id="266" r:id="rId5"/>
    <p:sldId id="270" r:id="rId6"/>
    <p:sldId id="328" r:id="rId7"/>
    <p:sldId id="273" r:id="rId8"/>
    <p:sldId id="274" r:id="rId9"/>
    <p:sldId id="287" r:id="rId10"/>
    <p:sldId id="318" r:id="rId11"/>
    <p:sldId id="319" r:id="rId12"/>
    <p:sldId id="331" r:id="rId13"/>
    <p:sldId id="276" r:id="rId14"/>
    <p:sldId id="278" r:id="rId15"/>
    <p:sldId id="321" r:id="rId16"/>
    <p:sldId id="279" r:id="rId17"/>
    <p:sldId id="322" r:id="rId18"/>
    <p:sldId id="323" r:id="rId19"/>
    <p:sldId id="324" r:id="rId20"/>
    <p:sldId id="280" r:id="rId21"/>
    <p:sldId id="326" r:id="rId22"/>
    <p:sldId id="282" r:id="rId23"/>
    <p:sldId id="283" r:id="rId24"/>
    <p:sldId id="284" r:id="rId25"/>
    <p:sldId id="327" r:id="rId26"/>
    <p:sldId id="338" r:id="rId27"/>
    <p:sldId id="341" r:id="rId28"/>
    <p:sldId id="342" r:id="rId29"/>
    <p:sldId id="343" r:id="rId30"/>
    <p:sldId id="344" r:id="rId31"/>
    <p:sldId id="345" r:id="rId32"/>
    <p:sldId id="346" r:id="rId33"/>
    <p:sldId id="347" r:id="rId34"/>
    <p:sldId id="348" r:id="rId35"/>
    <p:sldId id="349" r:id="rId36"/>
    <p:sldId id="350" r:id="rId37"/>
    <p:sldId id="351" r:id="rId38"/>
    <p:sldId id="352" r:id="rId39"/>
    <p:sldId id="353" r:id="rId40"/>
    <p:sldId id="354" r:id="rId41"/>
    <p:sldId id="355" r:id="rId42"/>
    <p:sldId id="356" r:id="rId43"/>
    <p:sldId id="366" r:id="rId44"/>
    <p:sldId id="362" r:id="rId45"/>
    <p:sldId id="363" r:id="rId46"/>
    <p:sldId id="364" r:id="rId47"/>
    <p:sldId id="365" r:id="rId48"/>
    <p:sldId id="368" r:id="rId49"/>
    <p:sldId id="358" r:id="rId50"/>
    <p:sldId id="359" r:id="rId51"/>
    <p:sldId id="360" r:id="rId52"/>
  </p:sldIdLst>
  <p:sldSz cx="9144000" cy="6858000" type="screen4x3"/>
  <p:notesSz cx="6669088" cy="9926638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697D"/>
    <a:srgbClr val="CCFFCC"/>
    <a:srgbClr val="9AF8AA"/>
    <a:srgbClr val="CEFBAF"/>
    <a:srgbClr val="F1F8FD"/>
    <a:srgbClr val="BFDDF3"/>
    <a:srgbClr val="B2D5F0"/>
    <a:srgbClr val="D8EAF8"/>
    <a:srgbClr val="8FC3EA"/>
    <a:srgbClr val="5081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Styl pośredni 4 — Ak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FD4443E-F989-4FC4-A0C8-D5A2AF1F390B}" styleName="Styl ciemny 1 — Ak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ABFCF23-3B69-468F-B69F-88F6DE6A72F2}" styleName="Styl pośredni 1 — Ak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8EC20E35-A176-4012-BC5E-935CFFF8708E}" styleName="Styl pośredni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Styl pośredni 3 — Ak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26" autoAdjust="0"/>
    <p:restoredTop sz="96655" autoAdjust="0"/>
  </p:normalViewPr>
  <p:slideViewPr>
    <p:cSldViewPr>
      <p:cViewPr>
        <p:scale>
          <a:sx n="70" d="100"/>
          <a:sy n="70" d="100"/>
        </p:scale>
        <p:origin x="-1890" y="-5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2040" y="-90"/>
      </p:cViewPr>
      <p:guideLst>
        <p:guide orient="horz" pos="3127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viewProps" Target="view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plonka\Desktop\Kalkulator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Zeszyt1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257905456479744"/>
          <c:y val="0.1873863970710585"/>
          <c:w val="0.83708775441641703"/>
          <c:h val="0.64624741232270699"/>
        </c:manualLayout>
      </c:layout>
      <c:lineChart>
        <c:grouping val="standard"/>
        <c:varyColors val="0"/>
        <c:ser>
          <c:idx val="0"/>
          <c:order val="0"/>
          <c:tx>
            <c:strRef>
              <c:f>Arkusz3!$C$5</c:f>
              <c:strCache>
                <c:ptCount val="1"/>
                <c:pt idx="0">
                  <c:v>zsz</c:v>
                </c:pt>
              </c:strCache>
            </c:strRef>
          </c:tx>
          <c:spPr>
            <a:ln>
              <a:solidFill>
                <a:srgbClr val="002060"/>
              </a:solidFill>
            </a:ln>
          </c:spPr>
          <c:marker>
            <c:symbol val="none"/>
          </c:marker>
          <c:cat>
            <c:numRef>
              <c:f>Arkusz3!$D$4:$J$4</c:f>
              <c:numCache>
                <c:formatCode>General</c:formatCode>
                <c:ptCount val="7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</c:numCache>
            </c:numRef>
          </c:cat>
          <c:val>
            <c:numRef>
              <c:f>Arkusz3!$D$5:$J$5</c:f>
              <c:numCache>
                <c:formatCode>General</c:formatCode>
                <c:ptCount val="7"/>
                <c:pt idx="0">
                  <c:v>5956</c:v>
                </c:pt>
                <c:pt idx="1">
                  <c:v>5842</c:v>
                </c:pt>
                <c:pt idx="2">
                  <c:v>6226</c:v>
                </c:pt>
                <c:pt idx="3">
                  <c:v>6139</c:v>
                </c:pt>
                <c:pt idx="4">
                  <c:v>6046</c:v>
                </c:pt>
                <c:pt idx="5">
                  <c:v>5561</c:v>
                </c:pt>
                <c:pt idx="6">
                  <c:v>4784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Arkusz3!$C$6</c:f>
              <c:strCache>
                <c:ptCount val="1"/>
                <c:pt idx="0">
                  <c:v>technikum</c:v>
                </c:pt>
              </c:strCache>
            </c:strRef>
          </c:tx>
          <c:spPr>
            <a:ln>
              <a:solidFill>
                <a:srgbClr val="C00000"/>
              </a:solidFill>
            </a:ln>
          </c:spPr>
          <c:marker>
            <c:symbol val="none"/>
          </c:marker>
          <c:cat>
            <c:numRef>
              <c:f>Arkusz3!$D$4:$J$4</c:f>
              <c:numCache>
                <c:formatCode>General</c:formatCode>
                <c:ptCount val="7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</c:numCache>
            </c:numRef>
          </c:cat>
          <c:val>
            <c:numRef>
              <c:f>Arkusz3!$D$6:$J$6</c:f>
              <c:numCache>
                <c:formatCode>General</c:formatCode>
                <c:ptCount val="7"/>
                <c:pt idx="0">
                  <c:v>19780</c:v>
                </c:pt>
                <c:pt idx="1">
                  <c:v>21005</c:v>
                </c:pt>
                <c:pt idx="2">
                  <c:v>21549</c:v>
                </c:pt>
                <c:pt idx="3">
                  <c:v>21404</c:v>
                </c:pt>
                <c:pt idx="4">
                  <c:v>21798</c:v>
                </c:pt>
                <c:pt idx="5">
                  <c:v>21405</c:v>
                </c:pt>
                <c:pt idx="6">
                  <c:v>18938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5992064"/>
        <c:axId val="135993600"/>
      </c:lineChart>
      <c:catAx>
        <c:axId val="1359920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5993600"/>
        <c:crosses val="autoZero"/>
        <c:auto val="1"/>
        <c:lblAlgn val="ctr"/>
        <c:lblOffset val="100"/>
        <c:noMultiLvlLbl val="0"/>
      </c:catAx>
      <c:valAx>
        <c:axId val="1359936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59920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2226190309545804"/>
          <c:y val="3.6701570487035422E-2"/>
          <c:w val="0.33329396353014773"/>
          <c:h val="0.13163386961223006"/>
        </c:manualLayout>
      </c:layout>
      <c:overlay val="0"/>
      <c:txPr>
        <a:bodyPr/>
        <a:lstStyle/>
        <a:p>
          <a:pPr>
            <a:defRPr sz="1600"/>
          </a:pPr>
          <a:endParaRPr lang="pl-PL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Pt>
            <c:idx val="1"/>
            <c:invertIfNegative val="0"/>
            <c:bubble3D val="0"/>
            <c:spPr>
              <a:solidFill>
                <a:srgbClr val="C00000"/>
              </a:solidFill>
            </c:spPr>
          </c:dPt>
          <c:dLbls>
            <c:txPr>
              <a:bodyPr/>
              <a:lstStyle/>
              <a:p>
                <a:pPr>
                  <a:defRPr sz="1050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Arkusz1!$A$1:$A$4</c:f>
              <c:strCache>
                <c:ptCount val="4"/>
                <c:pt idx="0">
                  <c:v>samodzielna nauka poza szkołą</c:v>
                </c:pt>
                <c:pt idx="1">
                  <c:v>podczas zajęć w szkole (teoretycznych lub praktycznych)</c:v>
                </c:pt>
                <c:pt idx="2">
                  <c:v>u pracodawcy</c:v>
                </c:pt>
                <c:pt idx="3">
                  <c:v>podczas praktyk zawodowych</c:v>
                </c:pt>
              </c:strCache>
            </c:strRef>
          </c:cat>
          <c:val>
            <c:numRef>
              <c:f>Arkusz1!$B$1:$B$4</c:f>
              <c:numCache>
                <c:formatCode>0%</c:formatCode>
                <c:ptCount val="4"/>
                <c:pt idx="0">
                  <c:v>0.30000000000000016</c:v>
                </c:pt>
                <c:pt idx="1">
                  <c:v>0.4</c:v>
                </c:pt>
                <c:pt idx="2">
                  <c:v>0.4</c:v>
                </c:pt>
                <c:pt idx="3">
                  <c:v>0.5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36043904"/>
        <c:axId val="136049792"/>
      </c:barChart>
      <c:catAx>
        <c:axId val="1360439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pl-PL"/>
          </a:p>
        </c:txPr>
        <c:crossAx val="136049792"/>
        <c:crosses val="autoZero"/>
        <c:auto val="1"/>
        <c:lblAlgn val="ctr"/>
        <c:lblOffset val="100"/>
        <c:noMultiLvlLbl val="0"/>
      </c:catAx>
      <c:valAx>
        <c:axId val="136049792"/>
        <c:scaling>
          <c:orientation val="minMax"/>
        </c:scaling>
        <c:delete val="0"/>
        <c:axPos val="b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050"/>
            </a:pPr>
            <a:endParaRPr lang="pl-PL"/>
          </a:p>
        </c:txPr>
        <c:crossAx val="13604390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diagrams/_rels/data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diagrams/_rels/data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0.png"/></Relationships>
</file>

<file path=ppt/diagrams/_rels/drawing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diagrams/_rels/drawing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2BE644-213B-4180-9C72-A71D0E6C8D75}" type="doc">
      <dgm:prSet loTypeId="urn:microsoft.com/office/officeart/2005/8/layout/h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pl-PL"/>
        </a:p>
      </dgm:t>
    </dgm:pt>
    <dgm:pt modelId="{1CDF00A2-45E9-46DD-901A-5EF3FE4B66E5}">
      <dgm:prSet phldrT="[Tekst]"/>
      <dgm:spPr/>
      <dgm:t>
        <a:bodyPr/>
        <a:lstStyle/>
        <a:p>
          <a:r>
            <a:rPr lang="pl-PL" dirty="0" smtClean="0"/>
            <a:t>Najbogatsza oferta kształcenia</a:t>
          </a:r>
          <a:endParaRPr lang="pl-PL" dirty="0"/>
        </a:p>
      </dgm:t>
    </dgm:pt>
    <dgm:pt modelId="{134F33C9-3661-4334-B4D1-2CBBBE7BDD6C}" type="parTrans" cxnId="{94F4702A-C4FC-4CFD-8F50-DC85A7704860}">
      <dgm:prSet/>
      <dgm:spPr/>
      <dgm:t>
        <a:bodyPr/>
        <a:lstStyle/>
        <a:p>
          <a:endParaRPr lang="pl-PL"/>
        </a:p>
      </dgm:t>
    </dgm:pt>
    <dgm:pt modelId="{6C1A2A91-5A2A-4183-8732-7C9F7C26A3B6}" type="sibTrans" cxnId="{94F4702A-C4FC-4CFD-8F50-DC85A7704860}">
      <dgm:prSet/>
      <dgm:spPr/>
      <dgm:t>
        <a:bodyPr/>
        <a:lstStyle/>
        <a:p>
          <a:endParaRPr lang="pl-PL"/>
        </a:p>
      </dgm:t>
    </dgm:pt>
    <dgm:pt modelId="{F2B6EC19-6D29-488C-B6F5-6F9140179CDF}">
      <dgm:prSet phldrT="[Tekst]"/>
      <dgm:spPr/>
      <dgm:t>
        <a:bodyPr/>
        <a:lstStyle/>
        <a:p>
          <a:r>
            <a:rPr lang="pl-PL" dirty="0" smtClean="0"/>
            <a:t>m. Białystok - 52</a:t>
          </a:r>
          <a:endParaRPr lang="pl-PL" dirty="0"/>
        </a:p>
      </dgm:t>
    </dgm:pt>
    <dgm:pt modelId="{9EF8C621-A934-4E81-8B76-7D0A3F31D800}" type="parTrans" cxnId="{BBDFB048-C06E-49B7-80CF-3B45493BCCAB}">
      <dgm:prSet/>
      <dgm:spPr/>
      <dgm:t>
        <a:bodyPr/>
        <a:lstStyle/>
        <a:p>
          <a:endParaRPr lang="pl-PL"/>
        </a:p>
      </dgm:t>
    </dgm:pt>
    <dgm:pt modelId="{6AC4DC96-8435-4CA3-BD02-59AD53E062C0}" type="sibTrans" cxnId="{BBDFB048-C06E-49B7-80CF-3B45493BCCAB}">
      <dgm:prSet/>
      <dgm:spPr/>
      <dgm:t>
        <a:bodyPr/>
        <a:lstStyle/>
        <a:p>
          <a:endParaRPr lang="pl-PL"/>
        </a:p>
      </dgm:t>
    </dgm:pt>
    <dgm:pt modelId="{D9B66341-0042-45E8-8DB6-E440D54C5520}">
      <dgm:prSet phldrT="[Tekst]"/>
      <dgm:spPr/>
      <dgm:t>
        <a:bodyPr/>
        <a:lstStyle/>
        <a:p>
          <a:r>
            <a:rPr lang="pl-PL" dirty="0" smtClean="0"/>
            <a:t>Powiat wysokomazowiecki – 45</a:t>
          </a:r>
          <a:endParaRPr lang="pl-PL" dirty="0"/>
        </a:p>
      </dgm:t>
    </dgm:pt>
    <dgm:pt modelId="{CC2AC19D-F319-4BCE-A86F-1C4B40B62D7F}" type="parTrans" cxnId="{D3FAF7C6-7886-4176-9392-82112C60E80C}">
      <dgm:prSet/>
      <dgm:spPr/>
      <dgm:t>
        <a:bodyPr/>
        <a:lstStyle/>
        <a:p>
          <a:endParaRPr lang="pl-PL"/>
        </a:p>
      </dgm:t>
    </dgm:pt>
    <dgm:pt modelId="{77A16234-A598-4A74-9CCA-8B140778E504}" type="sibTrans" cxnId="{D3FAF7C6-7886-4176-9392-82112C60E80C}">
      <dgm:prSet/>
      <dgm:spPr/>
      <dgm:t>
        <a:bodyPr/>
        <a:lstStyle/>
        <a:p>
          <a:endParaRPr lang="pl-PL"/>
        </a:p>
      </dgm:t>
    </dgm:pt>
    <dgm:pt modelId="{C03CE70F-AEB2-4925-B4B5-F0F0DE8BD6A7}">
      <dgm:prSet phldrT="[Tekst]"/>
      <dgm:spPr/>
      <dgm:t>
        <a:bodyPr/>
        <a:lstStyle/>
        <a:p>
          <a:r>
            <a:rPr lang="pl-PL" dirty="0" smtClean="0"/>
            <a:t>Najmniejsza oferta kształcenia</a:t>
          </a:r>
          <a:endParaRPr lang="pl-PL" dirty="0"/>
        </a:p>
      </dgm:t>
    </dgm:pt>
    <dgm:pt modelId="{BC536BD1-F36E-469F-A090-2E44B70E84A6}" type="parTrans" cxnId="{6BD86C80-154E-4147-B7CC-BE36A269A645}">
      <dgm:prSet/>
      <dgm:spPr/>
      <dgm:t>
        <a:bodyPr/>
        <a:lstStyle/>
        <a:p>
          <a:endParaRPr lang="pl-PL"/>
        </a:p>
      </dgm:t>
    </dgm:pt>
    <dgm:pt modelId="{5CD5B1D7-A7FB-49DC-A099-2FBA407BCE71}" type="sibTrans" cxnId="{6BD86C80-154E-4147-B7CC-BE36A269A645}">
      <dgm:prSet/>
      <dgm:spPr/>
      <dgm:t>
        <a:bodyPr/>
        <a:lstStyle/>
        <a:p>
          <a:endParaRPr lang="pl-PL"/>
        </a:p>
      </dgm:t>
    </dgm:pt>
    <dgm:pt modelId="{18BBA449-919E-4303-8897-FD744E78B132}">
      <dgm:prSet phldrT="[Tekst]"/>
      <dgm:spPr/>
      <dgm:t>
        <a:bodyPr/>
        <a:lstStyle/>
        <a:p>
          <a:r>
            <a:rPr lang="pl-PL" dirty="0" smtClean="0"/>
            <a:t>m. Suwałki - 16</a:t>
          </a:r>
          <a:endParaRPr lang="pl-PL" dirty="0"/>
        </a:p>
      </dgm:t>
    </dgm:pt>
    <dgm:pt modelId="{AA81A6E7-91FF-4D11-B52E-F79666BC241A}" type="parTrans" cxnId="{0AE9B5A8-C2B7-45EF-973E-C0FA002FAE18}">
      <dgm:prSet/>
      <dgm:spPr/>
      <dgm:t>
        <a:bodyPr/>
        <a:lstStyle/>
        <a:p>
          <a:endParaRPr lang="pl-PL"/>
        </a:p>
      </dgm:t>
    </dgm:pt>
    <dgm:pt modelId="{71B47BAD-46C7-44DF-8BFE-07D26DD5009E}" type="sibTrans" cxnId="{0AE9B5A8-C2B7-45EF-973E-C0FA002FAE18}">
      <dgm:prSet/>
      <dgm:spPr/>
      <dgm:t>
        <a:bodyPr/>
        <a:lstStyle/>
        <a:p>
          <a:endParaRPr lang="pl-PL"/>
        </a:p>
      </dgm:t>
    </dgm:pt>
    <dgm:pt modelId="{9F990C08-D6F4-4668-AC1B-2A978E072716}">
      <dgm:prSet phldrT="[Tekst]"/>
      <dgm:spPr/>
      <dgm:t>
        <a:bodyPr/>
        <a:lstStyle/>
        <a:p>
          <a:endParaRPr lang="pl-PL" dirty="0"/>
        </a:p>
      </dgm:t>
    </dgm:pt>
    <dgm:pt modelId="{56F6C2AC-421C-416A-B7C0-F8926BBCAB56}" type="parTrans" cxnId="{23B7C114-4A93-4491-813D-408B20E4926D}">
      <dgm:prSet/>
      <dgm:spPr/>
      <dgm:t>
        <a:bodyPr/>
        <a:lstStyle/>
        <a:p>
          <a:endParaRPr lang="pl-PL"/>
        </a:p>
      </dgm:t>
    </dgm:pt>
    <dgm:pt modelId="{6787E5AF-2D9B-4447-B473-3E4CE446E2F5}" type="sibTrans" cxnId="{23B7C114-4A93-4491-813D-408B20E4926D}">
      <dgm:prSet/>
      <dgm:spPr/>
      <dgm:t>
        <a:bodyPr/>
        <a:lstStyle/>
        <a:p>
          <a:endParaRPr lang="pl-PL"/>
        </a:p>
      </dgm:t>
    </dgm:pt>
    <dgm:pt modelId="{EEBF8B54-9688-42AB-92D4-450907D2940D}">
      <dgm:prSet phldrT="[Tekst]"/>
      <dgm:spPr/>
      <dgm:t>
        <a:bodyPr/>
        <a:lstStyle/>
        <a:p>
          <a:r>
            <a:rPr lang="pl-PL" dirty="0" smtClean="0"/>
            <a:t>m. Łomża - 40</a:t>
          </a:r>
          <a:endParaRPr lang="pl-PL" dirty="0"/>
        </a:p>
      </dgm:t>
    </dgm:pt>
    <dgm:pt modelId="{0FB805DF-6EDA-48EC-985F-39FEE5CFE058}" type="parTrans" cxnId="{529BA9C5-9777-400F-9E92-32491DD165F9}">
      <dgm:prSet/>
      <dgm:spPr/>
      <dgm:t>
        <a:bodyPr/>
        <a:lstStyle/>
        <a:p>
          <a:endParaRPr lang="pl-PL"/>
        </a:p>
      </dgm:t>
    </dgm:pt>
    <dgm:pt modelId="{EF00CEE8-1B23-46AE-B7C1-12723FFE764E}" type="sibTrans" cxnId="{529BA9C5-9777-400F-9E92-32491DD165F9}">
      <dgm:prSet/>
      <dgm:spPr/>
      <dgm:t>
        <a:bodyPr/>
        <a:lstStyle/>
        <a:p>
          <a:endParaRPr lang="pl-PL"/>
        </a:p>
      </dgm:t>
    </dgm:pt>
    <dgm:pt modelId="{C495F3A9-1EDA-4F94-9B36-BE056216A64D}">
      <dgm:prSet phldrT="[Tekst]"/>
      <dgm:spPr/>
      <dgm:t>
        <a:bodyPr/>
        <a:lstStyle/>
        <a:p>
          <a:r>
            <a:rPr lang="pl-PL" dirty="0" smtClean="0"/>
            <a:t>Powiat suwalski - 5</a:t>
          </a:r>
          <a:endParaRPr lang="pl-PL" dirty="0"/>
        </a:p>
      </dgm:t>
    </dgm:pt>
    <dgm:pt modelId="{030B1127-FB11-4F88-8FB3-9E1BE4929BA6}" type="parTrans" cxnId="{F60FF857-9D8B-4732-8B13-C69185C60503}">
      <dgm:prSet/>
      <dgm:spPr/>
      <dgm:t>
        <a:bodyPr/>
        <a:lstStyle/>
        <a:p>
          <a:endParaRPr lang="pl-PL"/>
        </a:p>
      </dgm:t>
    </dgm:pt>
    <dgm:pt modelId="{DFBD5816-0199-4E4D-90D7-82CF4393CF0B}" type="sibTrans" cxnId="{F60FF857-9D8B-4732-8B13-C69185C60503}">
      <dgm:prSet/>
      <dgm:spPr/>
      <dgm:t>
        <a:bodyPr/>
        <a:lstStyle/>
        <a:p>
          <a:endParaRPr lang="pl-PL"/>
        </a:p>
      </dgm:t>
    </dgm:pt>
    <dgm:pt modelId="{C468DABD-050E-4F10-858A-663F38EF6F41}">
      <dgm:prSet phldrT="[Tekst]"/>
      <dgm:spPr/>
      <dgm:t>
        <a:bodyPr/>
        <a:lstStyle/>
        <a:p>
          <a:r>
            <a:rPr lang="pl-PL" dirty="0" smtClean="0"/>
            <a:t>Powiat  łomżyński - 3</a:t>
          </a:r>
          <a:endParaRPr lang="pl-PL" dirty="0"/>
        </a:p>
      </dgm:t>
    </dgm:pt>
    <dgm:pt modelId="{4C1F26BA-413B-494C-B7B4-3B86A95BAB46}" type="parTrans" cxnId="{D3D16002-074D-4F24-B2F2-4FC4ED841487}">
      <dgm:prSet/>
      <dgm:spPr/>
      <dgm:t>
        <a:bodyPr/>
        <a:lstStyle/>
        <a:p>
          <a:endParaRPr lang="pl-PL"/>
        </a:p>
      </dgm:t>
    </dgm:pt>
    <dgm:pt modelId="{4C7A52A1-33F1-44D7-B4A2-F3122F19E434}" type="sibTrans" cxnId="{D3D16002-074D-4F24-B2F2-4FC4ED841487}">
      <dgm:prSet/>
      <dgm:spPr/>
      <dgm:t>
        <a:bodyPr/>
        <a:lstStyle/>
        <a:p>
          <a:endParaRPr lang="pl-PL"/>
        </a:p>
      </dgm:t>
    </dgm:pt>
    <dgm:pt modelId="{1A8E3DA8-88B5-475F-96F1-11AC1DC649A1}">
      <dgm:prSet phldrT="[Tekst]"/>
      <dgm:spPr/>
      <dgm:t>
        <a:bodyPr/>
        <a:lstStyle/>
        <a:p>
          <a:r>
            <a:rPr lang="pl-PL" dirty="0" smtClean="0"/>
            <a:t>Powiat sejneński - 7</a:t>
          </a:r>
          <a:endParaRPr lang="pl-PL" dirty="0"/>
        </a:p>
      </dgm:t>
    </dgm:pt>
    <dgm:pt modelId="{B79F0FE8-49C8-417C-89D7-1C8DFA79F3A0}" type="parTrans" cxnId="{85BE34A3-DDBF-487F-82D3-82957BD83122}">
      <dgm:prSet/>
      <dgm:spPr/>
      <dgm:t>
        <a:bodyPr/>
        <a:lstStyle/>
        <a:p>
          <a:endParaRPr lang="pl-PL"/>
        </a:p>
      </dgm:t>
    </dgm:pt>
    <dgm:pt modelId="{CC883C0F-B6CF-4AFF-A243-FE8C9FF90D3E}" type="sibTrans" cxnId="{85BE34A3-DDBF-487F-82D3-82957BD83122}">
      <dgm:prSet/>
      <dgm:spPr/>
      <dgm:t>
        <a:bodyPr/>
        <a:lstStyle/>
        <a:p>
          <a:endParaRPr lang="pl-PL"/>
        </a:p>
      </dgm:t>
    </dgm:pt>
    <dgm:pt modelId="{6127013E-8859-442F-BF30-C49EC5D47BD3}" type="pres">
      <dgm:prSet presAssocID="{342BE644-213B-4180-9C72-A71D0E6C8D7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7D6E3FCC-96C9-494E-A0CE-35FA6CEE5D4E}" type="pres">
      <dgm:prSet presAssocID="{1CDF00A2-45E9-46DD-901A-5EF3FE4B66E5}" presName="composite" presStyleCnt="0"/>
      <dgm:spPr/>
    </dgm:pt>
    <dgm:pt modelId="{C20AEE0F-8FF9-4819-92B4-D3F722A126A6}" type="pres">
      <dgm:prSet presAssocID="{1CDF00A2-45E9-46DD-901A-5EF3FE4B66E5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B5BB591-B638-4E91-9035-3E5FF7325A1B}" type="pres">
      <dgm:prSet presAssocID="{1CDF00A2-45E9-46DD-901A-5EF3FE4B66E5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4F8A19D-47B6-43E1-B3D2-A04D73F76F24}" type="pres">
      <dgm:prSet presAssocID="{6C1A2A91-5A2A-4183-8732-7C9F7C26A3B6}" presName="space" presStyleCnt="0"/>
      <dgm:spPr/>
    </dgm:pt>
    <dgm:pt modelId="{B4C1ABF8-6AAE-45BE-AA7A-BC9209A1FD3E}" type="pres">
      <dgm:prSet presAssocID="{C03CE70F-AEB2-4925-B4B5-F0F0DE8BD6A7}" presName="composite" presStyleCnt="0"/>
      <dgm:spPr/>
    </dgm:pt>
    <dgm:pt modelId="{FAF149D9-9076-4159-A9A5-E6E33D363CD7}" type="pres">
      <dgm:prSet presAssocID="{C03CE70F-AEB2-4925-B4B5-F0F0DE8BD6A7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E2DD71E-B8B0-4958-91A5-4094849F6B8B}" type="pres">
      <dgm:prSet presAssocID="{C03CE70F-AEB2-4925-B4B5-F0F0DE8BD6A7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529BA9C5-9777-400F-9E92-32491DD165F9}" srcId="{1CDF00A2-45E9-46DD-901A-5EF3FE4B66E5}" destId="{EEBF8B54-9688-42AB-92D4-450907D2940D}" srcOrd="2" destOrd="0" parTransId="{0FB805DF-6EDA-48EC-985F-39FEE5CFE058}" sibTransId="{EF00CEE8-1B23-46AE-B7C1-12723FFE764E}"/>
    <dgm:cxn modelId="{BBDFB048-C06E-49B7-80CF-3B45493BCCAB}" srcId="{1CDF00A2-45E9-46DD-901A-5EF3FE4B66E5}" destId="{F2B6EC19-6D29-488C-B6F5-6F9140179CDF}" srcOrd="0" destOrd="0" parTransId="{9EF8C621-A934-4E81-8B76-7D0A3F31D800}" sibTransId="{6AC4DC96-8435-4CA3-BD02-59AD53E062C0}"/>
    <dgm:cxn modelId="{1DD57B4D-6D74-4B25-9AA7-6D63F8B764E1}" type="presOf" srcId="{F2B6EC19-6D29-488C-B6F5-6F9140179CDF}" destId="{DB5BB591-B638-4E91-9035-3E5FF7325A1B}" srcOrd="0" destOrd="0" presId="urn:microsoft.com/office/officeart/2005/8/layout/hList1"/>
    <dgm:cxn modelId="{F42C81A0-5045-48A5-83B7-22627C867457}" type="presOf" srcId="{EEBF8B54-9688-42AB-92D4-450907D2940D}" destId="{DB5BB591-B638-4E91-9035-3E5FF7325A1B}" srcOrd="0" destOrd="2" presId="urn:microsoft.com/office/officeart/2005/8/layout/hList1"/>
    <dgm:cxn modelId="{86896C11-6FD8-44CF-AAB6-8A3445842554}" type="presOf" srcId="{1A8E3DA8-88B5-475F-96F1-11AC1DC649A1}" destId="{2E2DD71E-B8B0-4958-91A5-4094849F6B8B}" srcOrd="0" destOrd="3" presId="urn:microsoft.com/office/officeart/2005/8/layout/hList1"/>
    <dgm:cxn modelId="{85BE34A3-DDBF-487F-82D3-82957BD83122}" srcId="{C03CE70F-AEB2-4925-B4B5-F0F0DE8BD6A7}" destId="{1A8E3DA8-88B5-475F-96F1-11AC1DC649A1}" srcOrd="3" destOrd="0" parTransId="{B79F0FE8-49C8-417C-89D7-1C8DFA79F3A0}" sibTransId="{CC883C0F-B6CF-4AFF-A243-FE8C9FF90D3E}"/>
    <dgm:cxn modelId="{0A58D5B8-5D16-48EB-AB8C-579B0BBA156C}" type="presOf" srcId="{9F990C08-D6F4-4668-AC1B-2A978E072716}" destId="{DB5BB591-B638-4E91-9035-3E5FF7325A1B}" srcOrd="0" destOrd="3" presId="urn:microsoft.com/office/officeart/2005/8/layout/hList1"/>
    <dgm:cxn modelId="{DC503390-E236-4465-A22D-D0C849097674}" type="presOf" srcId="{C495F3A9-1EDA-4F94-9B36-BE056216A64D}" destId="{2E2DD71E-B8B0-4958-91A5-4094849F6B8B}" srcOrd="0" destOrd="1" presId="urn:microsoft.com/office/officeart/2005/8/layout/hList1"/>
    <dgm:cxn modelId="{6BD86C80-154E-4147-B7CC-BE36A269A645}" srcId="{342BE644-213B-4180-9C72-A71D0E6C8D75}" destId="{C03CE70F-AEB2-4925-B4B5-F0F0DE8BD6A7}" srcOrd="1" destOrd="0" parTransId="{BC536BD1-F36E-469F-A090-2E44B70E84A6}" sibTransId="{5CD5B1D7-A7FB-49DC-A099-2FBA407BCE71}"/>
    <dgm:cxn modelId="{61A92EDF-5A1F-4D2D-ADA7-1C237E46F0E0}" type="presOf" srcId="{C03CE70F-AEB2-4925-B4B5-F0F0DE8BD6A7}" destId="{FAF149D9-9076-4159-A9A5-E6E33D363CD7}" srcOrd="0" destOrd="0" presId="urn:microsoft.com/office/officeart/2005/8/layout/hList1"/>
    <dgm:cxn modelId="{F0588ABF-04AE-45E2-8D4A-750A1F08B20E}" type="presOf" srcId="{342BE644-213B-4180-9C72-A71D0E6C8D75}" destId="{6127013E-8859-442F-BF30-C49EC5D47BD3}" srcOrd="0" destOrd="0" presId="urn:microsoft.com/office/officeart/2005/8/layout/hList1"/>
    <dgm:cxn modelId="{D3FAF7C6-7886-4176-9392-82112C60E80C}" srcId="{1CDF00A2-45E9-46DD-901A-5EF3FE4B66E5}" destId="{D9B66341-0042-45E8-8DB6-E440D54C5520}" srcOrd="1" destOrd="0" parTransId="{CC2AC19D-F319-4BCE-A86F-1C4B40B62D7F}" sibTransId="{77A16234-A598-4A74-9CCA-8B140778E504}"/>
    <dgm:cxn modelId="{B2C1CE6A-768B-4E97-9BAB-7FB01B6C676B}" type="presOf" srcId="{1CDF00A2-45E9-46DD-901A-5EF3FE4B66E5}" destId="{C20AEE0F-8FF9-4819-92B4-D3F722A126A6}" srcOrd="0" destOrd="0" presId="urn:microsoft.com/office/officeart/2005/8/layout/hList1"/>
    <dgm:cxn modelId="{EEC74B69-D9FD-426A-8352-24DC521AF1EC}" type="presOf" srcId="{18BBA449-919E-4303-8897-FD744E78B132}" destId="{2E2DD71E-B8B0-4958-91A5-4094849F6B8B}" srcOrd="0" destOrd="0" presId="urn:microsoft.com/office/officeart/2005/8/layout/hList1"/>
    <dgm:cxn modelId="{F60FF857-9D8B-4732-8B13-C69185C60503}" srcId="{C03CE70F-AEB2-4925-B4B5-F0F0DE8BD6A7}" destId="{C495F3A9-1EDA-4F94-9B36-BE056216A64D}" srcOrd="1" destOrd="0" parTransId="{030B1127-FB11-4F88-8FB3-9E1BE4929BA6}" sibTransId="{DFBD5816-0199-4E4D-90D7-82CF4393CF0B}"/>
    <dgm:cxn modelId="{23B7C114-4A93-4491-813D-408B20E4926D}" srcId="{1CDF00A2-45E9-46DD-901A-5EF3FE4B66E5}" destId="{9F990C08-D6F4-4668-AC1B-2A978E072716}" srcOrd="3" destOrd="0" parTransId="{56F6C2AC-421C-416A-B7C0-F8926BBCAB56}" sibTransId="{6787E5AF-2D9B-4447-B473-3E4CE446E2F5}"/>
    <dgm:cxn modelId="{4F512322-5A01-4AAF-AC48-0F1F9072948E}" type="presOf" srcId="{C468DABD-050E-4F10-858A-663F38EF6F41}" destId="{2E2DD71E-B8B0-4958-91A5-4094849F6B8B}" srcOrd="0" destOrd="2" presId="urn:microsoft.com/office/officeart/2005/8/layout/hList1"/>
    <dgm:cxn modelId="{D3D16002-074D-4F24-B2F2-4FC4ED841487}" srcId="{C03CE70F-AEB2-4925-B4B5-F0F0DE8BD6A7}" destId="{C468DABD-050E-4F10-858A-663F38EF6F41}" srcOrd="2" destOrd="0" parTransId="{4C1F26BA-413B-494C-B7B4-3B86A95BAB46}" sibTransId="{4C7A52A1-33F1-44D7-B4A2-F3122F19E434}"/>
    <dgm:cxn modelId="{0AE9B5A8-C2B7-45EF-973E-C0FA002FAE18}" srcId="{C03CE70F-AEB2-4925-B4B5-F0F0DE8BD6A7}" destId="{18BBA449-919E-4303-8897-FD744E78B132}" srcOrd="0" destOrd="0" parTransId="{AA81A6E7-91FF-4D11-B52E-F79666BC241A}" sibTransId="{71B47BAD-46C7-44DF-8BFE-07D26DD5009E}"/>
    <dgm:cxn modelId="{D5A7C144-95C7-414B-B00A-480EB49069E9}" type="presOf" srcId="{D9B66341-0042-45E8-8DB6-E440D54C5520}" destId="{DB5BB591-B638-4E91-9035-3E5FF7325A1B}" srcOrd="0" destOrd="1" presId="urn:microsoft.com/office/officeart/2005/8/layout/hList1"/>
    <dgm:cxn modelId="{94F4702A-C4FC-4CFD-8F50-DC85A7704860}" srcId="{342BE644-213B-4180-9C72-A71D0E6C8D75}" destId="{1CDF00A2-45E9-46DD-901A-5EF3FE4B66E5}" srcOrd="0" destOrd="0" parTransId="{134F33C9-3661-4334-B4D1-2CBBBE7BDD6C}" sibTransId="{6C1A2A91-5A2A-4183-8732-7C9F7C26A3B6}"/>
    <dgm:cxn modelId="{287DC444-454C-4C4D-A171-EFEBD780DC9C}" type="presParOf" srcId="{6127013E-8859-442F-BF30-C49EC5D47BD3}" destId="{7D6E3FCC-96C9-494E-A0CE-35FA6CEE5D4E}" srcOrd="0" destOrd="0" presId="urn:microsoft.com/office/officeart/2005/8/layout/hList1"/>
    <dgm:cxn modelId="{6C1FFBD5-CCCF-4D41-B506-2117BF8AD549}" type="presParOf" srcId="{7D6E3FCC-96C9-494E-A0CE-35FA6CEE5D4E}" destId="{C20AEE0F-8FF9-4819-92B4-D3F722A126A6}" srcOrd="0" destOrd="0" presId="urn:microsoft.com/office/officeart/2005/8/layout/hList1"/>
    <dgm:cxn modelId="{0D516EEB-0DE5-427E-9DBA-CCC336000B20}" type="presParOf" srcId="{7D6E3FCC-96C9-494E-A0CE-35FA6CEE5D4E}" destId="{DB5BB591-B638-4E91-9035-3E5FF7325A1B}" srcOrd="1" destOrd="0" presId="urn:microsoft.com/office/officeart/2005/8/layout/hList1"/>
    <dgm:cxn modelId="{8773FC5A-B4AF-4A16-8811-4EEC8938BE64}" type="presParOf" srcId="{6127013E-8859-442F-BF30-C49EC5D47BD3}" destId="{64F8A19D-47B6-43E1-B3D2-A04D73F76F24}" srcOrd="1" destOrd="0" presId="urn:microsoft.com/office/officeart/2005/8/layout/hList1"/>
    <dgm:cxn modelId="{EEDF3904-8C81-4973-BA9F-DB46A411F7B6}" type="presParOf" srcId="{6127013E-8859-442F-BF30-C49EC5D47BD3}" destId="{B4C1ABF8-6AAE-45BE-AA7A-BC9209A1FD3E}" srcOrd="2" destOrd="0" presId="urn:microsoft.com/office/officeart/2005/8/layout/hList1"/>
    <dgm:cxn modelId="{438B39FD-C84E-40F7-A917-451697EE3F4F}" type="presParOf" srcId="{B4C1ABF8-6AAE-45BE-AA7A-BC9209A1FD3E}" destId="{FAF149D9-9076-4159-A9A5-E6E33D363CD7}" srcOrd="0" destOrd="0" presId="urn:microsoft.com/office/officeart/2005/8/layout/hList1"/>
    <dgm:cxn modelId="{DADA7937-22E3-4AF2-82A7-630D9B5252DD}" type="presParOf" srcId="{B4C1ABF8-6AAE-45BE-AA7A-BC9209A1FD3E}" destId="{2E2DD71E-B8B0-4958-91A5-4094849F6B8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E0588C3-CD41-402F-89E9-73F7F1EB2703}" type="doc">
      <dgm:prSet loTypeId="urn:microsoft.com/office/officeart/2005/8/layout/list1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pl-PL"/>
        </a:p>
      </dgm:t>
    </dgm:pt>
    <dgm:pt modelId="{8F815A75-72B6-4E95-B5F8-E9637D4E3202}">
      <dgm:prSet phldrT="[Tekst]"/>
      <dgm:spPr/>
      <dgm:t>
        <a:bodyPr/>
        <a:lstStyle/>
        <a:p>
          <a:r>
            <a:rPr lang="pl-PL" dirty="0" smtClean="0"/>
            <a:t>Zatrudnienie:</a:t>
          </a:r>
          <a:endParaRPr lang="pl-PL" dirty="0"/>
        </a:p>
      </dgm:t>
    </dgm:pt>
    <dgm:pt modelId="{A1038ADC-D7DA-432B-A364-1C5A3B8FCB9D}" type="parTrans" cxnId="{3862BDFF-0D3E-4156-99EC-81E48FCC2E7B}">
      <dgm:prSet/>
      <dgm:spPr/>
      <dgm:t>
        <a:bodyPr/>
        <a:lstStyle/>
        <a:p>
          <a:endParaRPr lang="pl-PL"/>
        </a:p>
      </dgm:t>
    </dgm:pt>
    <dgm:pt modelId="{05AFA9BC-401E-417E-8595-6FB6CCC397C9}" type="sibTrans" cxnId="{3862BDFF-0D3E-4156-99EC-81E48FCC2E7B}">
      <dgm:prSet/>
      <dgm:spPr/>
      <dgm:t>
        <a:bodyPr/>
        <a:lstStyle/>
        <a:p>
          <a:endParaRPr lang="pl-PL"/>
        </a:p>
      </dgm:t>
    </dgm:pt>
    <dgm:pt modelId="{C20313B9-F9C1-47B5-BCAE-03FF5D78E718}">
      <dgm:prSet phldrT="[Tekst]"/>
      <dgm:spPr/>
      <dgm:t>
        <a:bodyPr/>
        <a:lstStyle/>
        <a:p>
          <a:r>
            <a:rPr lang="pl-PL" dirty="0" smtClean="0">
              <a:latin typeface="+mj-lt"/>
            </a:rPr>
            <a:t>Jedynie 50% absolwentów pracowało w momencie badania</a:t>
          </a:r>
          <a:endParaRPr lang="pl-PL" dirty="0"/>
        </a:p>
      </dgm:t>
    </dgm:pt>
    <dgm:pt modelId="{BA3E80AD-F85E-4F0D-80BC-DC0EFFA67815}" type="parTrans" cxnId="{97059A78-741B-4347-9491-A78E1157BDFA}">
      <dgm:prSet/>
      <dgm:spPr/>
      <dgm:t>
        <a:bodyPr/>
        <a:lstStyle/>
        <a:p>
          <a:endParaRPr lang="pl-PL"/>
        </a:p>
      </dgm:t>
    </dgm:pt>
    <dgm:pt modelId="{903AB203-BB9D-4A73-A01C-FD1F7E7D8D8E}" type="sibTrans" cxnId="{97059A78-741B-4347-9491-A78E1157BDFA}">
      <dgm:prSet/>
      <dgm:spPr/>
      <dgm:t>
        <a:bodyPr/>
        <a:lstStyle/>
        <a:p>
          <a:endParaRPr lang="pl-PL"/>
        </a:p>
      </dgm:t>
    </dgm:pt>
    <dgm:pt modelId="{D87A348F-8E3C-46A7-B900-C1E595AADF3F}">
      <dgm:prSet/>
      <dgm:spPr/>
      <dgm:t>
        <a:bodyPr/>
        <a:lstStyle/>
        <a:p>
          <a:r>
            <a:rPr lang="pl-PL" smtClean="0">
              <a:latin typeface="+mj-lt"/>
            </a:rPr>
            <a:t>Zatrudnienie znalazło więcej mężczyzn (56%) niż kobiet (41%)</a:t>
          </a:r>
          <a:endParaRPr lang="pl-PL" dirty="0" smtClean="0">
            <a:latin typeface="+mj-lt"/>
          </a:endParaRPr>
        </a:p>
      </dgm:t>
    </dgm:pt>
    <dgm:pt modelId="{7FB7A5E9-5AA2-4AAE-84E5-C88F7D50BB86}" type="parTrans" cxnId="{9858002B-2760-419D-8B91-5433DCF3572C}">
      <dgm:prSet/>
      <dgm:spPr/>
      <dgm:t>
        <a:bodyPr/>
        <a:lstStyle/>
        <a:p>
          <a:endParaRPr lang="pl-PL"/>
        </a:p>
      </dgm:t>
    </dgm:pt>
    <dgm:pt modelId="{103FAB87-B4E1-4067-AFBF-F72515135F78}" type="sibTrans" cxnId="{9858002B-2760-419D-8B91-5433DCF3572C}">
      <dgm:prSet/>
      <dgm:spPr/>
      <dgm:t>
        <a:bodyPr/>
        <a:lstStyle/>
        <a:p>
          <a:endParaRPr lang="pl-PL"/>
        </a:p>
      </dgm:t>
    </dgm:pt>
    <dgm:pt modelId="{D1608075-E81C-4B2B-8EBC-559255DA6EFB}">
      <dgm:prSet/>
      <dgm:spPr/>
      <dgm:t>
        <a:bodyPr/>
        <a:lstStyle/>
        <a:p>
          <a:r>
            <a:rPr lang="pl-PL" dirty="0" smtClean="0">
              <a:latin typeface="+mj-lt"/>
            </a:rPr>
            <a:t>50% respondentów twierdziła, że jest lub w przeszłości była bezrobotna, ale tylko 75% z nich zarejestrowało się w PUP</a:t>
          </a:r>
        </a:p>
      </dgm:t>
    </dgm:pt>
    <dgm:pt modelId="{A05D9AF9-FCDB-4C66-BA13-161C53E52800}" type="parTrans" cxnId="{1201B5EE-6D53-46DE-910A-A1AAE48E8094}">
      <dgm:prSet/>
      <dgm:spPr/>
      <dgm:t>
        <a:bodyPr/>
        <a:lstStyle/>
        <a:p>
          <a:endParaRPr lang="pl-PL"/>
        </a:p>
      </dgm:t>
    </dgm:pt>
    <dgm:pt modelId="{255BB7DC-440A-42FA-93BC-2AF14B04E378}" type="sibTrans" cxnId="{1201B5EE-6D53-46DE-910A-A1AAE48E8094}">
      <dgm:prSet/>
      <dgm:spPr/>
      <dgm:t>
        <a:bodyPr/>
        <a:lstStyle/>
        <a:p>
          <a:endParaRPr lang="pl-PL"/>
        </a:p>
      </dgm:t>
    </dgm:pt>
    <dgm:pt modelId="{7777C442-26CE-4466-BEAF-66FA49B82892}">
      <dgm:prSet/>
      <dgm:spPr/>
      <dgm:t>
        <a:bodyPr/>
        <a:lstStyle/>
        <a:p>
          <a:r>
            <a:rPr lang="pl-PL" dirty="0" smtClean="0">
              <a:latin typeface="+mj-lt"/>
            </a:rPr>
            <a:t>Istnieje słaba ale pozytywna korelacja między posiadaniem zatrudnienia a zdaniem egzaminu zawodowego</a:t>
          </a:r>
        </a:p>
      </dgm:t>
    </dgm:pt>
    <dgm:pt modelId="{45AA8D04-F00B-4952-90AB-790B5B620448}" type="parTrans" cxnId="{36D3BCE3-46C0-4917-BDA8-94D3AAC529FD}">
      <dgm:prSet/>
      <dgm:spPr/>
      <dgm:t>
        <a:bodyPr/>
        <a:lstStyle/>
        <a:p>
          <a:endParaRPr lang="pl-PL"/>
        </a:p>
      </dgm:t>
    </dgm:pt>
    <dgm:pt modelId="{D0640E45-FF9D-4F34-A777-D2134ACEDC47}" type="sibTrans" cxnId="{36D3BCE3-46C0-4917-BDA8-94D3AAC529FD}">
      <dgm:prSet/>
      <dgm:spPr/>
      <dgm:t>
        <a:bodyPr/>
        <a:lstStyle/>
        <a:p>
          <a:endParaRPr lang="pl-PL"/>
        </a:p>
      </dgm:t>
    </dgm:pt>
    <dgm:pt modelId="{9D2495F2-547A-4154-B3D4-F068AACEFB1D}">
      <dgm:prSet/>
      <dgm:spPr/>
      <dgm:t>
        <a:bodyPr/>
        <a:lstStyle/>
        <a:p>
          <a:r>
            <a:rPr lang="pl-PL" dirty="0" smtClean="0">
              <a:latin typeface="+mj-lt"/>
            </a:rPr>
            <a:t>Wśród zawodów o liczbie respondentów wynoszącej 15 osób lub więcej największy udział pracujących absolwentów widoczny jest w przypadku tych nabywanych w zasadniczych szkołach zawodowych, czyli mechanika pojazdów samochodowych, rolnika i sprzedawcy (wszędzie wynosi on powyżej 60%). </a:t>
          </a:r>
        </a:p>
      </dgm:t>
    </dgm:pt>
    <dgm:pt modelId="{16C9A301-53F2-4761-B2B1-B72504E411BD}" type="parTrans" cxnId="{10A5569D-247B-4D9E-B06B-20C7F935C6A7}">
      <dgm:prSet/>
      <dgm:spPr/>
      <dgm:t>
        <a:bodyPr/>
        <a:lstStyle/>
        <a:p>
          <a:endParaRPr lang="pl-PL"/>
        </a:p>
      </dgm:t>
    </dgm:pt>
    <dgm:pt modelId="{EFF85811-2AFA-46FD-ACFE-B706F3D8F50D}" type="sibTrans" cxnId="{10A5569D-247B-4D9E-B06B-20C7F935C6A7}">
      <dgm:prSet/>
      <dgm:spPr/>
      <dgm:t>
        <a:bodyPr/>
        <a:lstStyle/>
        <a:p>
          <a:endParaRPr lang="pl-PL"/>
        </a:p>
      </dgm:t>
    </dgm:pt>
    <dgm:pt modelId="{7C2EB1E5-42EF-466C-9EF7-96EFDC02A4C0}" type="pres">
      <dgm:prSet presAssocID="{7E0588C3-CD41-402F-89E9-73F7F1EB270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7E696EF0-E8B3-4201-93E3-15CB40297ED3}" type="pres">
      <dgm:prSet presAssocID="{8F815A75-72B6-4E95-B5F8-E9637D4E3202}" presName="parentLin" presStyleCnt="0"/>
      <dgm:spPr/>
    </dgm:pt>
    <dgm:pt modelId="{95A504BF-3B11-49F5-9BC7-62DD54A43EC6}" type="pres">
      <dgm:prSet presAssocID="{8F815A75-72B6-4E95-B5F8-E9637D4E3202}" presName="parentLeftMargin" presStyleLbl="node1" presStyleIdx="0" presStyleCnt="1"/>
      <dgm:spPr/>
      <dgm:t>
        <a:bodyPr/>
        <a:lstStyle/>
        <a:p>
          <a:endParaRPr lang="pl-PL"/>
        </a:p>
      </dgm:t>
    </dgm:pt>
    <dgm:pt modelId="{5C4062B0-61BF-4D1F-B963-D10AD0C6C434}" type="pres">
      <dgm:prSet presAssocID="{8F815A75-72B6-4E95-B5F8-E9637D4E3202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156EFE1-A86A-4B55-AAD5-6161AB15576E}" type="pres">
      <dgm:prSet presAssocID="{8F815A75-72B6-4E95-B5F8-E9637D4E3202}" presName="negativeSpace" presStyleCnt="0"/>
      <dgm:spPr/>
    </dgm:pt>
    <dgm:pt modelId="{19C5B49D-CF50-4E10-A63C-1EDC31348D3A}" type="pres">
      <dgm:prSet presAssocID="{8F815A75-72B6-4E95-B5F8-E9637D4E3202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97059A78-741B-4347-9491-A78E1157BDFA}" srcId="{8F815A75-72B6-4E95-B5F8-E9637D4E3202}" destId="{C20313B9-F9C1-47B5-BCAE-03FF5D78E718}" srcOrd="0" destOrd="0" parTransId="{BA3E80AD-F85E-4F0D-80BC-DC0EFFA67815}" sibTransId="{903AB203-BB9D-4A73-A01C-FD1F7E7D8D8E}"/>
    <dgm:cxn modelId="{3BCA2792-2F92-4097-9661-F42C4ACE4CD5}" type="presOf" srcId="{D1608075-E81C-4B2B-8EBC-559255DA6EFB}" destId="{19C5B49D-CF50-4E10-A63C-1EDC31348D3A}" srcOrd="0" destOrd="2" presId="urn:microsoft.com/office/officeart/2005/8/layout/list1"/>
    <dgm:cxn modelId="{9858002B-2760-419D-8B91-5433DCF3572C}" srcId="{8F815A75-72B6-4E95-B5F8-E9637D4E3202}" destId="{D87A348F-8E3C-46A7-B900-C1E595AADF3F}" srcOrd="1" destOrd="0" parTransId="{7FB7A5E9-5AA2-4AAE-84E5-C88F7D50BB86}" sibTransId="{103FAB87-B4E1-4067-AFBF-F72515135F78}"/>
    <dgm:cxn modelId="{D48D0DFC-4DFF-4970-91B5-3D8A3A63C237}" type="presOf" srcId="{8F815A75-72B6-4E95-B5F8-E9637D4E3202}" destId="{5C4062B0-61BF-4D1F-B963-D10AD0C6C434}" srcOrd="1" destOrd="0" presId="urn:microsoft.com/office/officeart/2005/8/layout/list1"/>
    <dgm:cxn modelId="{1201B5EE-6D53-46DE-910A-A1AAE48E8094}" srcId="{8F815A75-72B6-4E95-B5F8-E9637D4E3202}" destId="{D1608075-E81C-4B2B-8EBC-559255DA6EFB}" srcOrd="2" destOrd="0" parTransId="{A05D9AF9-FCDB-4C66-BA13-161C53E52800}" sibTransId="{255BB7DC-440A-42FA-93BC-2AF14B04E378}"/>
    <dgm:cxn modelId="{B10CBB95-DC36-4547-9C8C-71E0E98ED9E4}" type="presOf" srcId="{7E0588C3-CD41-402F-89E9-73F7F1EB2703}" destId="{7C2EB1E5-42EF-466C-9EF7-96EFDC02A4C0}" srcOrd="0" destOrd="0" presId="urn:microsoft.com/office/officeart/2005/8/layout/list1"/>
    <dgm:cxn modelId="{3862BDFF-0D3E-4156-99EC-81E48FCC2E7B}" srcId="{7E0588C3-CD41-402F-89E9-73F7F1EB2703}" destId="{8F815A75-72B6-4E95-B5F8-E9637D4E3202}" srcOrd="0" destOrd="0" parTransId="{A1038ADC-D7DA-432B-A364-1C5A3B8FCB9D}" sibTransId="{05AFA9BC-401E-417E-8595-6FB6CCC397C9}"/>
    <dgm:cxn modelId="{BD320102-805D-4F85-9762-321F9EA1855A}" type="presOf" srcId="{7777C442-26CE-4466-BEAF-66FA49B82892}" destId="{19C5B49D-CF50-4E10-A63C-1EDC31348D3A}" srcOrd="0" destOrd="3" presId="urn:microsoft.com/office/officeart/2005/8/layout/list1"/>
    <dgm:cxn modelId="{DB720436-4F66-429E-BDD6-D8552DCAA7CE}" type="presOf" srcId="{8F815A75-72B6-4E95-B5F8-E9637D4E3202}" destId="{95A504BF-3B11-49F5-9BC7-62DD54A43EC6}" srcOrd="0" destOrd="0" presId="urn:microsoft.com/office/officeart/2005/8/layout/list1"/>
    <dgm:cxn modelId="{C7D5F6EA-EABB-4B64-9867-534EFDB83803}" type="presOf" srcId="{C20313B9-F9C1-47B5-BCAE-03FF5D78E718}" destId="{19C5B49D-CF50-4E10-A63C-1EDC31348D3A}" srcOrd="0" destOrd="0" presId="urn:microsoft.com/office/officeart/2005/8/layout/list1"/>
    <dgm:cxn modelId="{36D3BCE3-46C0-4917-BDA8-94D3AAC529FD}" srcId="{8F815A75-72B6-4E95-B5F8-E9637D4E3202}" destId="{7777C442-26CE-4466-BEAF-66FA49B82892}" srcOrd="3" destOrd="0" parTransId="{45AA8D04-F00B-4952-90AB-790B5B620448}" sibTransId="{D0640E45-FF9D-4F34-A777-D2134ACEDC47}"/>
    <dgm:cxn modelId="{D852D519-A626-47AF-B3C6-CD535770A9A1}" type="presOf" srcId="{D87A348F-8E3C-46A7-B900-C1E595AADF3F}" destId="{19C5B49D-CF50-4E10-A63C-1EDC31348D3A}" srcOrd="0" destOrd="1" presId="urn:microsoft.com/office/officeart/2005/8/layout/list1"/>
    <dgm:cxn modelId="{10A5569D-247B-4D9E-B06B-20C7F935C6A7}" srcId="{8F815A75-72B6-4E95-B5F8-E9637D4E3202}" destId="{9D2495F2-547A-4154-B3D4-F068AACEFB1D}" srcOrd="4" destOrd="0" parTransId="{16C9A301-53F2-4761-B2B1-B72504E411BD}" sibTransId="{EFF85811-2AFA-46FD-ACFE-B706F3D8F50D}"/>
    <dgm:cxn modelId="{2BFEECAD-4C98-4800-9374-2354C33D94D3}" type="presOf" srcId="{9D2495F2-547A-4154-B3D4-F068AACEFB1D}" destId="{19C5B49D-CF50-4E10-A63C-1EDC31348D3A}" srcOrd="0" destOrd="4" presId="urn:microsoft.com/office/officeart/2005/8/layout/list1"/>
    <dgm:cxn modelId="{496300F3-6758-4BF3-BAE8-4EAD660F0721}" type="presParOf" srcId="{7C2EB1E5-42EF-466C-9EF7-96EFDC02A4C0}" destId="{7E696EF0-E8B3-4201-93E3-15CB40297ED3}" srcOrd="0" destOrd="0" presId="urn:microsoft.com/office/officeart/2005/8/layout/list1"/>
    <dgm:cxn modelId="{9A201F34-1E44-47B6-88E7-28518BB0BE1A}" type="presParOf" srcId="{7E696EF0-E8B3-4201-93E3-15CB40297ED3}" destId="{95A504BF-3B11-49F5-9BC7-62DD54A43EC6}" srcOrd="0" destOrd="0" presId="urn:microsoft.com/office/officeart/2005/8/layout/list1"/>
    <dgm:cxn modelId="{6823C69B-5903-4EA4-BF0F-EF5EA1AEAF7E}" type="presParOf" srcId="{7E696EF0-E8B3-4201-93E3-15CB40297ED3}" destId="{5C4062B0-61BF-4D1F-B963-D10AD0C6C434}" srcOrd="1" destOrd="0" presId="urn:microsoft.com/office/officeart/2005/8/layout/list1"/>
    <dgm:cxn modelId="{FADFB159-A4FD-4C52-A086-0B989AA2C591}" type="presParOf" srcId="{7C2EB1E5-42EF-466C-9EF7-96EFDC02A4C0}" destId="{4156EFE1-A86A-4B55-AAD5-6161AB15576E}" srcOrd="1" destOrd="0" presId="urn:microsoft.com/office/officeart/2005/8/layout/list1"/>
    <dgm:cxn modelId="{7BE6B23C-D0F9-49DC-818A-53F05115472C}" type="presParOf" srcId="{7C2EB1E5-42EF-466C-9EF7-96EFDC02A4C0}" destId="{19C5B49D-CF50-4E10-A63C-1EDC31348D3A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E0588C3-CD41-402F-89E9-73F7F1EB2703}" type="doc">
      <dgm:prSet loTypeId="urn:microsoft.com/office/officeart/2005/8/layout/list1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pl-PL"/>
        </a:p>
      </dgm:t>
    </dgm:pt>
    <dgm:pt modelId="{8F815A75-72B6-4E95-B5F8-E9637D4E3202}">
      <dgm:prSet phldrT="[Tekst]"/>
      <dgm:spPr/>
      <dgm:t>
        <a:bodyPr/>
        <a:lstStyle/>
        <a:p>
          <a:r>
            <a:rPr lang="pl-PL" dirty="0" smtClean="0"/>
            <a:t>Inne aspekty obecności na rynku pracy:</a:t>
          </a:r>
          <a:endParaRPr lang="pl-PL" dirty="0"/>
        </a:p>
      </dgm:t>
    </dgm:pt>
    <dgm:pt modelId="{A1038ADC-D7DA-432B-A364-1C5A3B8FCB9D}" type="parTrans" cxnId="{3862BDFF-0D3E-4156-99EC-81E48FCC2E7B}">
      <dgm:prSet/>
      <dgm:spPr/>
      <dgm:t>
        <a:bodyPr/>
        <a:lstStyle/>
        <a:p>
          <a:endParaRPr lang="pl-PL"/>
        </a:p>
      </dgm:t>
    </dgm:pt>
    <dgm:pt modelId="{05AFA9BC-401E-417E-8595-6FB6CCC397C9}" type="sibTrans" cxnId="{3862BDFF-0D3E-4156-99EC-81E48FCC2E7B}">
      <dgm:prSet/>
      <dgm:spPr/>
      <dgm:t>
        <a:bodyPr/>
        <a:lstStyle/>
        <a:p>
          <a:endParaRPr lang="pl-PL"/>
        </a:p>
      </dgm:t>
    </dgm:pt>
    <dgm:pt modelId="{C20313B9-F9C1-47B5-BCAE-03FF5D78E718}">
      <dgm:prSet phldrT="[Tekst]"/>
      <dgm:spPr/>
      <dgm:t>
        <a:bodyPr/>
        <a:lstStyle/>
        <a:p>
          <a:r>
            <a:rPr lang="pl-PL" dirty="0" smtClean="0">
              <a:latin typeface="+mj-lt"/>
            </a:rPr>
            <a:t>43% absolwentów kontynuuje naukę, częściej kobiety (56%) niż mężczyźni (37%), częściej absolwenci techników</a:t>
          </a:r>
          <a:endParaRPr lang="pl-PL" dirty="0"/>
        </a:p>
      </dgm:t>
    </dgm:pt>
    <dgm:pt modelId="{BA3E80AD-F85E-4F0D-80BC-DC0EFFA67815}" type="parTrans" cxnId="{97059A78-741B-4347-9491-A78E1157BDFA}">
      <dgm:prSet/>
      <dgm:spPr/>
      <dgm:t>
        <a:bodyPr/>
        <a:lstStyle/>
        <a:p>
          <a:endParaRPr lang="pl-PL"/>
        </a:p>
      </dgm:t>
    </dgm:pt>
    <dgm:pt modelId="{903AB203-BB9D-4A73-A01C-FD1F7E7D8D8E}" type="sibTrans" cxnId="{97059A78-741B-4347-9491-A78E1157BDFA}">
      <dgm:prSet/>
      <dgm:spPr/>
      <dgm:t>
        <a:bodyPr/>
        <a:lstStyle/>
        <a:p>
          <a:endParaRPr lang="pl-PL"/>
        </a:p>
      </dgm:t>
    </dgm:pt>
    <dgm:pt modelId="{BBF68A29-391B-4921-9FE2-623C4908268A}">
      <dgm:prSet phldrT="[Tekst]"/>
      <dgm:spPr/>
      <dgm:t>
        <a:bodyPr/>
        <a:lstStyle/>
        <a:p>
          <a:r>
            <a:rPr lang="pl-PL" smtClean="0"/>
            <a:t>52% respondentów pracuje w zawodzie, częściej absolwenci ZSZ</a:t>
          </a:r>
          <a:endParaRPr lang="pl-PL" dirty="0"/>
        </a:p>
      </dgm:t>
    </dgm:pt>
    <dgm:pt modelId="{C19EB29E-00ED-4D38-AA00-CB003D239F1D}" type="parTrans" cxnId="{4E26D8B5-9975-4E1A-AA36-A68249FF6AFC}">
      <dgm:prSet/>
      <dgm:spPr/>
      <dgm:t>
        <a:bodyPr/>
        <a:lstStyle/>
        <a:p>
          <a:endParaRPr lang="pl-PL"/>
        </a:p>
      </dgm:t>
    </dgm:pt>
    <dgm:pt modelId="{C897CDC8-ED7A-4EFA-9018-C0E0992B3286}" type="sibTrans" cxnId="{4E26D8B5-9975-4E1A-AA36-A68249FF6AFC}">
      <dgm:prSet/>
      <dgm:spPr/>
      <dgm:t>
        <a:bodyPr/>
        <a:lstStyle/>
        <a:p>
          <a:endParaRPr lang="pl-PL"/>
        </a:p>
      </dgm:t>
    </dgm:pt>
    <dgm:pt modelId="{7C2EB1E5-42EF-466C-9EF7-96EFDC02A4C0}" type="pres">
      <dgm:prSet presAssocID="{7E0588C3-CD41-402F-89E9-73F7F1EB270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7E696EF0-E8B3-4201-93E3-15CB40297ED3}" type="pres">
      <dgm:prSet presAssocID="{8F815A75-72B6-4E95-B5F8-E9637D4E3202}" presName="parentLin" presStyleCnt="0"/>
      <dgm:spPr/>
    </dgm:pt>
    <dgm:pt modelId="{95A504BF-3B11-49F5-9BC7-62DD54A43EC6}" type="pres">
      <dgm:prSet presAssocID="{8F815A75-72B6-4E95-B5F8-E9637D4E3202}" presName="parentLeftMargin" presStyleLbl="node1" presStyleIdx="0" presStyleCnt="1"/>
      <dgm:spPr/>
      <dgm:t>
        <a:bodyPr/>
        <a:lstStyle/>
        <a:p>
          <a:endParaRPr lang="pl-PL"/>
        </a:p>
      </dgm:t>
    </dgm:pt>
    <dgm:pt modelId="{5C4062B0-61BF-4D1F-B963-D10AD0C6C434}" type="pres">
      <dgm:prSet presAssocID="{8F815A75-72B6-4E95-B5F8-E9637D4E3202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156EFE1-A86A-4B55-AAD5-6161AB15576E}" type="pres">
      <dgm:prSet presAssocID="{8F815A75-72B6-4E95-B5F8-E9637D4E3202}" presName="negativeSpace" presStyleCnt="0"/>
      <dgm:spPr/>
    </dgm:pt>
    <dgm:pt modelId="{19C5B49D-CF50-4E10-A63C-1EDC31348D3A}" type="pres">
      <dgm:prSet presAssocID="{8F815A75-72B6-4E95-B5F8-E9637D4E3202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97059A78-741B-4347-9491-A78E1157BDFA}" srcId="{8F815A75-72B6-4E95-B5F8-E9637D4E3202}" destId="{C20313B9-F9C1-47B5-BCAE-03FF5D78E718}" srcOrd="0" destOrd="0" parTransId="{BA3E80AD-F85E-4F0D-80BC-DC0EFFA67815}" sibTransId="{903AB203-BB9D-4A73-A01C-FD1F7E7D8D8E}"/>
    <dgm:cxn modelId="{32AE93E6-907D-43F8-AD99-FAFD06B9798C}" type="presOf" srcId="{8F815A75-72B6-4E95-B5F8-E9637D4E3202}" destId="{95A504BF-3B11-49F5-9BC7-62DD54A43EC6}" srcOrd="0" destOrd="0" presId="urn:microsoft.com/office/officeart/2005/8/layout/list1"/>
    <dgm:cxn modelId="{3862BDFF-0D3E-4156-99EC-81E48FCC2E7B}" srcId="{7E0588C3-CD41-402F-89E9-73F7F1EB2703}" destId="{8F815A75-72B6-4E95-B5F8-E9637D4E3202}" srcOrd="0" destOrd="0" parTransId="{A1038ADC-D7DA-432B-A364-1C5A3B8FCB9D}" sibTransId="{05AFA9BC-401E-417E-8595-6FB6CCC397C9}"/>
    <dgm:cxn modelId="{FE7CB99B-64BF-4C1B-870E-0F5A4A278391}" type="presOf" srcId="{8F815A75-72B6-4E95-B5F8-E9637D4E3202}" destId="{5C4062B0-61BF-4D1F-B963-D10AD0C6C434}" srcOrd="1" destOrd="0" presId="urn:microsoft.com/office/officeart/2005/8/layout/list1"/>
    <dgm:cxn modelId="{4E26D8B5-9975-4E1A-AA36-A68249FF6AFC}" srcId="{8F815A75-72B6-4E95-B5F8-E9637D4E3202}" destId="{BBF68A29-391B-4921-9FE2-623C4908268A}" srcOrd="1" destOrd="0" parTransId="{C19EB29E-00ED-4D38-AA00-CB003D239F1D}" sibTransId="{C897CDC8-ED7A-4EFA-9018-C0E0992B3286}"/>
    <dgm:cxn modelId="{20808E52-BE37-49CE-9C9E-8F2D5C9E39C4}" type="presOf" srcId="{C20313B9-F9C1-47B5-BCAE-03FF5D78E718}" destId="{19C5B49D-CF50-4E10-A63C-1EDC31348D3A}" srcOrd="0" destOrd="0" presId="urn:microsoft.com/office/officeart/2005/8/layout/list1"/>
    <dgm:cxn modelId="{9ED08B48-4FD1-457C-A564-CE7F6FD9DEA4}" type="presOf" srcId="{BBF68A29-391B-4921-9FE2-623C4908268A}" destId="{19C5B49D-CF50-4E10-A63C-1EDC31348D3A}" srcOrd="0" destOrd="1" presId="urn:microsoft.com/office/officeart/2005/8/layout/list1"/>
    <dgm:cxn modelId="{4DCE1C93-5043-489E-824E-0228E453E5E0}" type="presOf" srcId="{7E0588C3-CD41-402F-89E9-73F7F1EB2703}" destId="{7C2EB1E5-42EF-466C-9EF7-96EFDC02A4C0}" srcOrd="0" destOrd="0" presId="urn:microsoft.com/office/officeart/2005/8/layout/list1"/>
    <dgm:cxn modelId="{5CEFC7BE-4A87-4C30-BBAB-42AAFD784A72}" type="presParOf" srcId="{7C2EB1E5-42EF-466C-9EF7-96EFDC02A4C0}" destId="{7E696EF0-E8B3-4201-93E3-15CB40297ED3}" srcOrd="0" destOrd="0" presId="urn:microsoft.com/office/officeart/2005/8/layout/list1"/>
    <dgm:cxn modelId="{BBC2B991-D579-4A06-98E0-019D28DCE7DF}" type="presParOf" srcId="{7E696EF0-E8B3-4201-93E3-15CB40297ED3}" destId="{95A504BF-3B11-49F5-9BC7-62DD54A43EC6}" srcOrd="0" destOrd="0" presId="urn:microsoft.com/office/officeart/2005/8/layout/list1"/>
    <dgm:cxn modelId="{3FEA648D-0B54-4BA9-A1CF-48BB18B060DB}" type="presParOf" srcId="{7E696EF0-E8B3-4201-93E3-15CB40297ED3}" destId="{5C4062B0-61BF-4D1F-B963-D10AD0C6C434}" srcOrd="1" destOrd="0" presId="urn:microsoft.com/office/officeart/2005/8/layout/list1"/>
    <dgm:cxn modelId="{E60C9A23-7584-471F-B974-A56A3552BB51}" type="presParOf" srcId="{7C2EB1E5-42EF-466C-9EF7-96EFDC02A4C0}" destId="{4156EFE1-A86A-4B55-AAD5-6161AB15576E}" srcOrd="1" destOrd="0" presId="urn:microsoft.com/office/officeart/2005/8/layout/list1"/>
    <dgm:cxn modelId="{28077A39-3D84-42ED-BAD4-FA73617B05C7}" type="presParOf" srcId="{7C2EB1E5-42EF-466C-9EF7-96EFDC02A4C0}" destId="{19C5B49D-CF50-4E10-A63C-1EDC31348D3A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3238038-AC87-4393-85A1-CDECD7009634}" type="doc">
      <dgm:prSet loTypeId="urn:microsoft.com/office/officeart/2005/8/layout/vList4#1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pl-PL"/>
        </a:p>
      </dgm:t>
    </dgm:pt>
    <dgm:pt modelId="{8B34F61B-BB69-42A2-A33B-ADD2C931FD5B}">
      <dgm:prSet phldrT="[Tekst]" custT="1"/>
      <dgm:spPr/>
      <dgm:t>
        <a:bodyPr/>
        <a:lstStyle/>
        <a:p>
          <a:r>
            <a:rPr lang="pl-PL" sz="1400" dirty="0" smtClean="0"/>
            <a:t>Pracodawcy oceniają umiejętności nabyte przez absolwentów w ramach formalnej edukacji szkolnej jako najwyżej średnie. Zdecydowanie lepiej oceniają jednak wiedzę teoretyczną niż praktyczną</a:t>
          </a:r>
          <a:endParaRPr lang="pl-PL" sz="1600" dirty="0"/>
        </a:p>
      </dgm:t>
    </dgm:pt>
    <dgm:pt modelId="{CCAA349B-C766-4591-9638-2CF449BD1D42}" type="parTrans" cxnId="{EEEE636A-6B9C-4EB2-ADDD-F09C24B09424}">
      <dgm:prSet/>
      <dgm:spPr/>
      <dgm:t>
        <a:bodyPr/>
        <a:lstStyle/>
        <a:p>
          <a:endParaRPr lang="pl-PL"/>
        </a:p>
      </dgm:t>
    </dgm:pt>
    <dgm:pt modelId="{754F99CA-847C-4D5C-8D48-168FC31927BE}" type="sibTrans" cxnId="{EEEE636A-6B9C-4EB2-ADDD-F09C24B09424}">
      <dgm:prSet/>
      <dgm:spPr/>
      <dgm:t>
        <a:bodyPr/>
        <a:lstStyle/>
        <a:p>
          <a:endParaRPr lang="pl-PL"/>
        </a:p>
      </dgm:t>
    </dgm:pt>
    <dgm:pt modelId="{CB0381E8-DC34-43DB-9BF1-658059CE17AA}">
      <dgm:prSet phldrT="[Tekst]" custT="1"/>
      <dgm:spPr/>
      <dgm:t>
        <a:bodyPr/>
        <a:lstStyle/>
        <a:p>
          <a:r>
            <a:rPr lang="pl-PL" sz="1400" dirty="0" smtClean="0"/>
            <a:t>Pracodawcy mają dużo zastrzeżeń do umiejętności związanych z obsługą sprzętu, certyfikatami czy znajomością języków obcych</a:t>
          </a:r>
          <a:endParaRPr lang="pl-PL" sz="1400" dirty="0"/>
        </a:p>
      </dgm:t>
    </dgm:pt>
    <dgm:pt modelId="{1C2518EC-CD7C-4824-B93B-252A3413BD7A}" type="parTrans" cxnId="{F387D9E1-3E1A-489D-AE85-4E4F85CE2D85}">
      <dgm:prSet/>
      <dgm:spPr/>
      <dgm:t>
        <a:bodyPr/>
        <a:lstStyle/>
        <a:p>
          <a:endParaRPr lang="pl-PL"/>
        </a:p>
      </dgm:t>
    </dgm:pt>
    <dgm:pt modelId="{49D4E605-645A-43DE-B846-A52AC4BE9396}" type="sibTrans" cxnId="{F387D9E1-3E1A-489D-AE85-4E4F85CE2D85}">
      <dgm:prSet/>
      <dgm:spPr/>
      <dgm:t>
        <a:bodyPr/>
        <a:lstStyle/>
        <a:p>
          <a:endParaRPr lang="pl-PL"/>
        </a:p>
      </dgm:t>
    </dgm:pt>
    <dgm:pt modelId="{4249803D-FE8E-4264-8A75-3B03F962AA01}">
      <dgm:prSet phldrT="[Tekst]" custT="1"/>
      <dgm:spPr/>
      <dgm:t>
        <a:bodyPr/>
        <a:lstStyle/>
        <a:p>
          <a:r>
            <a:rPr lang="pl-PL" sz="1400" dirty="0" smtClean="0"/>
            <a:t>Do najczęściej wymienianych zawodów, których sposób nauczania w szkołach zawodowych wyjątkowo nie przystaje do warunków rynku pracy, należy zaliczyć przede wszystkim </a:t>
          </a:r>
          <a:r>
            <a:rPr lang="pl-PL" sz="1400" b="0" u="sng" dirty="0" smtClean="0"/>
            <a:t>mechaników</a:t>
          </a:r>
          <a:r>
            <a:rPr lang="pl-PL" sz="1400" dirty="0" smtClean="0"/>
            <a:t> (wymienianych w 8% przypadków), </a:t>
          </a:r>
          <a:r>
            <a:rPr lang="pl-PL" sz="1400" u="sng" dirty="0" smtClean="0"/>
            <a:t>budowlańców</a:t>
          </a:r>
          <a:r>
            <a:rPr lang="pl-PL" sz="1400" dirty="0" smtClean="0"/>
            <a:t> (wielu respondentów nie wymieniało tutaj konkretnej specjalizacji) i </a:t>
          </a:r>
          <a:r>
            <a:rPr lang="pl-PL" sz="1400" u="sng" dirty="0" smtClean="0"/>
            <a:t>ślusarzy</a:t>
          </a:r>
          <a:r>
            <a:rPr lang="pl-PL" sz="1400" dirty="0" smtClean="0"/>
            <a:t> (w obu przypadkach 6,5%) </a:t>
          </a:r>
          <a:r>
            <a:rPr lang="pl-PL" sz="1400" u="sng" dirty="0" smtClean="0"/>
            <a:t>oraz mechaników samochodowych</a:t>
          </a:r>
          <a:r>
            <a:rPr lang="pl-PL" sz="1400" dirty="0" smtClean="0"/>
            <a:t> (6% odpowiedzi)</a:t>
          </a:r>
          <a:endParaRPr lang="pl-PL" sz="1400" dirty="0"/>
        </a:p>
      </dgm:t>
    </dgm:pt>
    <dgm:pt modelId="{36DD4D51-64E9-40BB-A7B6-2068BA0CEDD8}" type="parTrans" cxnId="{5B72ADFD-8714-40F1-8BE7-2A27DD791477}">
      <dgm:prSet/>
      <dgm:spPr/>
      <dgm:t>
        <a:bodyPr/>
        <a:lstStyle/>
        <a:p>
          <a:endParaRPr lang="pl-PL"/>
        </a:p>
      </dgm:t>
    </dgm:pt>
    <dgm:pt modelId="{E4E29DAB-CF0C-43A4-8B51-30CA7D6D7F3C}" type="sibTrans" cxnId="{5B72ADFD-8714-40F1-8BE7-2A27DD791477}">
      <dgm:prSet/>
      <dgm:spPr/>
      <dgm:t>
        <a:bodyPr/>
        <a:lstStyle/>
        <a:p>
          <a:endParaRPr lang="pl-PL"/>
        </a:p>
      </dgm:t>
    </dgm:pt>
    <dgm:pt modelId="{790FDF9D-FDF9-45F5-ADDC-8889DEF97EE2}" type="pres">
      <dgm:prSet presAssocID="{23238038-AC87-4393-85A1-CDECD7009634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B4600C31-DBB4-45C9-8174-8ABF1E44AD4C}" type="pres">
      <dgm:prSet presAssocID="{8B34F61B-BB69-42A2-A33B-ADD2C931FD5B}" presName="comp" presStyleCnt="0"/>
      <dgm:spPr/>
    </dgm:pt>
    <dgm:pt modelId="{5804DDB8-ED79-4065-ACB1-07859D3F1AFF}" type="pres">
      <dgm:prSet presAssocID="{8B34F61B-BB69-42A2-A33B-ADD2C931FD5B}" presName="box" presStyleLbl="node1" presStyleIdx="0" presStyleCnt="3"/>
      <dgm:spPr/>
      <dgm:t>
        <a:bodyPr/>
        <a:lstStyle/>
        <a:p>
          <a:endParaRPr lang="pl-PL"/>
        </a:p>
      </dgm:t>
    </dgm:pt>
    <dgm:pt modelId="{B921C6C2-B3D8-4B20-9C8A-E4B8B5D6B5EB}" type="pres">
      <dgm:prSet presAssocID="{8B34F61B-BB69-42A2-A33B-ADD2C931FD5B}" presName="img" presStyleLbl="fgImgPlace1" presStyleIdx="0" presStyleCnt="3" custScaleX="69248" custScaleY="98333"/>
      <dgm:spPr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</dgm:spPr>
    </dgm:pt>
    <dgm:pt modelId="{3E5922E3-9F9C-4D95-BAEE-3D4412430239}" type="pres">
      <dgm:prSet presAssocID="{8B34F61B-BB69-42A2-A33B-ADD2C931FD5B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62D6908-0BF3-4126-AF20-1DFA8500D06E}" type="pres">
      <dgm:prSet presAssocID="{754F99CA-847C-4D5C-8D48-168FC31927BE}" presName="spacer" presStyleCnt="0"/>
      <dgm:spPr/>
    </dgm:pt>
    <dgm:pt modelId="{4EC0363F-7A81-4877-A72D-2A7022253207}" type="pres">
      <dgm:prSet presAssocID="{CB0381E8-DC34-43DB-9BF1-658059CE17AA}" presName="comp" presStyleCnt="0"/>
      <dgm:spPr/>
    </dgm:pt>
    <dgm:pt modelId="{56F57930-4CE2-40CC-A150-9A30C5C1C9FE}" type="pres">
      <dgm:prSet presAssocID="{CB0381E8-DC34-43DB-9BF1-658059CE17AA}" presName="box" presStyleLbl="node1" presStyleIdx="1" presStyleCnt="3"/>
      <dgm:spPr/>
      <dgm:t>
        <a:bodyPr/>
        <a:lstStyle/>
        <a:p>
          <a:endParaRPr lang="pl-PL"/>
        </a:p>
      </dgm:t>
    </dgm:pt>
    <dgm:pt modelId="{84D18C09-9C5E-421E-9C1D-D7C2C3D5F0BA}" type="pres">
      <dgm:prSet presAssocID="{CB0381E8-DC34-43DB-9BF1-658059CE17AA}" presName="img" presStyleLbl="fgImgPlace1" presStyleIdx="1" presStyleCnt="3" custScaleX="69248" custScaleY="93333"/>
      <dgm:spPr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</dgm:spPr>
    </dgm:pt>
    <dgm:pt modelId="{E727C46C-371A-49B9-AD4D-07869F75B868}" type="pres">
      <dgm:prSet presAssocID="{CB0381E8-DC34-43DB-9BF1-658059CE17AA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AAF5448-CCD0-4540-9A81-8FE7EB53CDDC}" type="pres">
      <dgm:prSet presAssocID="{49D4E605-645A-43DE-B846-A52AC4BE9396}" presName="spacer" presStyleCnt="0"/>
      <dgm:spPr/>
    </dgm:pt>
    <dgm:pt modelId="{3728D5B6-D001-4B75-8AC7-CA772ED5B4D4}" type="pres">
      <dgm:prSet presAssocID="{4249803D-FE8E-4264-8A75-3B03F962AA01}" presName="comp" presStyleCnt="0"/>
      <dgm:spPr/>
    </dgm:pt>
    <dgm:pt modelId="{F6B54E1E-802C-4001-8616-572CC68F7445}" type="pres">
      <dgm:prSet presAssocID="{4249803D-FE8E-4264-8A75-3B03F962AA01}" presName="box" presStyleLbl="node1" presStyleIdx="2" presStyleCnt="3"/>
      <dgm:spPr/>
      <dgm:t>
        <a:bodyPr/>
        <a:lstStyle/>
        <a:p>
          <a:endParaRPr lang="pl-PL"/>
        </a:p>
      </dgm:t>
    </dgm:pt>
    <dgm:pt modelId="{3EC60FF3-F019-436A-B783-5E20402E37B0}" type="pres">
      <dgm:prSet presAssocID="{4249803D-FE8E-4264-8A75-3B03F962AA01}" presName="img" presStyleLbl="fgImgPlace1" presStyleIdx="2" presStyleCnt="3" custScaleX="69248" custScaleY="88333"/>
      <dgm:spPr>
        <a:blipFill rotWithShape="0">
          <a:blip xmlns:r="http://schemas.openxmlformats.org/officeDocument/2006/relationships" r:embed="rId2"/>
          <a:stretch>
            <a:fillRect/>
          </a:stretch>
        </a:blipFill>
        <a:ln>
          <a:noFill/>
        </a:ln>
      </dgm:spPr>
    </dgm:pt>
    <dgm:pt modelId="{37449CA3-AE81-4932-8431-3B02942B5396}" type="pres">
      <dgm:prSet presAssocID="{4249803D-FE8E-4264-8A75-3B03F962AA01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A567201C-AC05-429D-8E56-54A1C2C0CD3F}" type="presOf" srcId="{8B34F61B-BB69-42A2-A33B-ADD2C931FD5B}" destId="{3E5922E3-9F9C-4D95-BAEE-3D4412430239}" srcOrd="1" destOrd="0" presId="urn:microsoft.com/office/officeart/2005/8/layout/vList4#1"/>
    <dgm:cxn modelId="{469EE898-1237-48EC-8D67-0463FA371786}" type="presOf" srcId="{4249803D-FE8E-4264-8A75-3B03F962AA01}" destId="{F6B54E1E-802C-4001-8616-572CC68F7445}" srcOrd="0" destOrd="0" presId="urn:microsoft.com/office/officeart/2005/8/layout/vList4#1"/>
    <dgm:cxn modelId="{F387D9E1-3E1A-489D-AE85-4E4F85CE2D85}" srcId="{23238038-AC87-4393-85A1-CDECD7009634}" destId="{CB0381E8-DC34-43DB-9BF1-658059CE17AA}" srcOrd="1" destOrd="0" parTransId="{1C2518EC-CD7C-4824-B93B-252A3413BD7A}" sibTransId="{49D4E605-645A-43DE-B846-A52AC4BE9396}"/>
    <dgm:cxn modelId="{F53AADA0-CDBA-40DF-BC5F-1F7B148EF8BC}" type="presOf" srcId="{8B34F61B-BB69-42A2-A33B-ADD2C931FD5B}" destId="{5804DDB8-ED79-4065-ACB1-07859D3F1AFF}" srcOrd="0" destOrd="0" presId="urn:microsoft.com/office/officeart/2005/8/layout/vList4#1"/>
    <dgm:cxn modelId="{5B72ADFD-8714-40F1-8BE7-2A27DD791477}" srcId="{23238038-AC87-4393-85A1-CDECD7009634}" destId="{4249803D-FE8E-4264-8A75-3B03F962AA01}" srcOrd="2" destOrd="0" parTransId="{36DD4D51-64E9-40BB-A7B6-2068BA0CEDD8}" sibTransId="{E4E29DAB-CF0C-43A4-8B51-30CA7D6D7F3C}"/>
    <dgm:cxn modelId="{2507CDBB-611E-4F00-BEE6-83B2733B59C6}" type="presOf" srcId="{CB0381E8-DC34-43DB-9BF1-658059CE17AA}" destId="{56F57930-4CE2-40CC-A150-9A30C5C1C9FE}" srcOrd="0" destOrd="0" presId="urn:microsoft.com/office/officeart/2005/8/layout/vList4#1"/>
    <dgm:cxn modelId="{EEEE636A-6B9C-4EB2-ADDD-F09C24B09424}" srcId="{23238038-AC87-4393-85A1-CDECD7009634}" destId="{8B34F61B-BB69-42A2-A33B-ADD2C931FD5B}" srcOrd="0" destOrd="0" parTransId="{CCAA349B-C766-4591-9638-2CF449BD1D42}" sibTransId="{754F99CA-847C-4D5C-8D48-168FC31927BE}"/>
    <dgm:cxn modelId="{4C71D058-7C1C-4859-9297-9CB967F37621}" type="presOf" srcId="{23238038-AC87-4393-85A1-CDECD7009634}" destId="{790FDF9D-FDF9-45F5-ADDC-8889DEF97EE2}" srcOrd="0" destOrd="0" presId="urn:microsoft.com/office/officeart/2005/8/layout/vList4#1"/>
    <dgm:cxn modelId="{C67A2C92-5D72-4942-AD1F-690116AE22B8}" type="presOf" srcId="{4249803D-FE8E-4264-8A75-3B03F962AA01}" destId="{37449CA3-AE81-4932-8431-3B02942B5396}" srcOrd="1" destOrd="0" presId="urn:microsoft.com/office/officeart/2005/8/layout/vList4#1"/>
    <dgm:cxn modelId="{85BAD50C-470D-4141-998F-78B501B9BBAD}" type="presOf" srcId="{CB0381E8-DC34-43DB-9BF1-658059CE17AA}" destId="{E727C46C-371A-49B9-AD4D-07869F75B868}" srcOrd="1" destOrd="0" presId="urn:microsoft.com/office/officeart/2005/8/layout/vList4#1"/>
    <dgm:cxn modelId="{55B40EFA-294D-42A0-8DE3-F8F649391115}" type="presParOf" srcId="{790FDF9D-FDF9-45F5-ADDC-8889DEF97EE2}" destId="{B4600C31-DBB4-45C9-8174-8ABF1E44AD4C}" srcOrd="0" destOrd="0" presId="urn:microsoft.com/office/officeart/2005/8/layout/vList4#1"/>
    <dgm:cxn modelId="{1FBA57BE-3046-468C-9400-D35FE8AC2FFD}" type="presParOf" srcId="{B4600C31-DBB4-45C9-8174-8ABF1E44AD4C}" destId="{5804DDB8-ED79-4065-ACB1-07859D3F1AFF}" srcOrd="0" destOrd="0" presId="urn:microsoft.com/office/officeart/2005/8/layout/vList4#1"/>
    <dgm:cxn modelId="{450F492A-3535-4523-9485-513707910146}" type="presParOf" srcId="{B4600C31-DBB4-45C9-8174-8ABF1E44AD4C}" destId="{B921C6C2-B3D8-4B20-9C8A-E4B8B5D6B5EB}" srcOrd="1" destOrd="0" presId="urn:microsoft.com/office/officeart/2005/8/layout/vList4#1"/>
    <dgm:cxn modelId="{83C40D73-124F-464A-8C07-84C05A62B870}" type="presParOf" srcId="{B4600C31-DBB4-45C9-8174-8ABF1E44AD4C}" destId="{3E5922E3-9F9C-4D95-BAEE-3D4412430239}" srcOrd="2" destOrd="0" presId="urn:microsoft.com/office/officeart/2005/8/layout/vList4#1"/>
    <dgm:cxn modelId="{811BA455-1F74-483B-8231-5110A065BACC}" type="presParOf" srcId="{790FDF9D-FDF9-45F5-ADDC-8889DEF97EE2}" destId="{562D6908-0BF3-4126-AF20-1DFA8500D06E}" srcOrd="1" destOrd="0" presId="urn:microsoft.com/office/officeart/2005/8/layout/vList4#1"/>
    <dgm:cxn modelId="{216FA689-AE04-4A27-84A9-9E98A79C502F}" type="presParOf" srcId="{790FDF9D-FDF9-45F5-ADDC-8889DEF97EE2}" destId="{4EC0363F-7A81-4877-A72D-2A7022253207}" srcOrd="2" destOrd="0" presId="urn:microsoft.com/office/officeart/2005/8/layout/vList4#1"/>
    <dgm:cxn modelId="{2933C1E5-4C4B-408E-BA5D-9B5136FB8E10}" type="presParOf" srcId="{4EC0363F-7A81-4877-A72D-2A7022253207}" destId="{56F57930-4CE2-40CC-A150-9A30C5C1C9FE}" srcOrd="0" destOrd="0" presId="urn:microsoft.com/office/officeart/2005/8/layout/vList4#1"/>
    <dgm:cxn modelId="{C3B5518F-0C2F-4AFF-B4EA-219E0EB6BB0B}" type="presParOf" srcId="{4EC0363F-7A81-4877-A72D-2A7022253207}" destId="{84D18C09-9C5E-421E-9C1D-D7C2C3D5F0BA}" srcOrd="1" destOrd="0" presId="urn:microsoft.com/office/officeart/2005/8/layout/vList4#1"/>
    <dgm:cxn modelId="{A2F5C5FD-E647-4A10-BDB6-89245A2C2951}" type="presParOf" srcId="{4EC0363F-7A81-4877-A72D-2A7022253207}" destId="{E727C46C-371A-49B9-AD4D-07869F75B868}" srcOrd="2" destOrd="0" presId="urn:microsoft.com/office/officeart/2005/8/layout/vList4#1"/>
    <dgm:cxn modelId="{1C3ECE8D-2EC4-49E4-9AC6-F8C19211B01D}" type="presParOf" srcId="{790FDF9D-FDF9-45F5-ADDC-8889DEF97EE2}" destId="{6AAF5448-CCD0-4540-9A81-8FE7EB53CDDC}" srcOrd="3" destOrd="0" presId="urn:microsoft.com/office/officeart/2005/8/layout/vList4#1"/>
    <dgm:cxn modelId="{35E19604-4438-4BB8-A418-EDC23D046765}" type="presParOf" srcId="{790FDF9D-FDF9-45F5-ADDC-8889DEF97EE2}" destId="{3728D5B6-D001-4B75-8AC7-CA772ED5B4D4}" srcOrd="4" destOrd="0" presId="urn:microsoft.com/office/officeart/2005/8/layout/vList4#1"/>
    <dgm:cxn modelId="{5271D0CC-06CC-4BDE-B9FF-AB9C774B1AAA}" type="presParOf" srcId="{3728D5B6-D001-4B75-8AC7-CA772ED5B4D4}" destId="{F6B54E1E-802C-4001-8616-572CC68F7445}" srcOrd="0" destOrd="0" presId="urn:microsoft.com/office/officeart/2005/8/layout/vList4#1"/>
    <dgm:cxn modelId="{71DB78A4-A6F9-4AD8-8984-E22ADEE64BD4}" type="presParOf" srcId="{3728D5B6-D001-4B75-8AC7-CA772ED5B4D4}" destId="{3EC60FF3-F019-436A-B783-5E20402E37B0}" srcOrd="1" destOrd="0" presId="urn:microsoft.com/office/officeart/2005/8/layout/vList4#1"/>
    <dgm:cxn modelId="{E1B7E2C9-C480-4F2E-BE2F-1397D3FBB1D4}" type="presParOf" srcId="{3728D5B6-D001-4B75-8AC7-CA772ED5B4D4}" destId="{37449CA3-AE81-4932-8431-3B02942B5396}" srcOrd="2" destOrd="0" presId="urn:microsoft.com/office/officeart/2005/8/layout/vList4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23238038-AC87-4393-85A1-CDECD7009634}" type="doc">
      <dgm:prSet loTypeId="urn:microsoft.com/office/officeart/2005/8/layout/vList4#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pl-PL"/>
        </a:p>
      </dgm:t>
    </dgm:pt>
    <dgm:pt modelId="{8B34F61B-BB69-42A2-A33B-ADD2C931FD5B}">
      <dgm:prSet phldrT="[Tekst]" custT="1"/>
      <dgm:spPr/>
      <dgm:t>
        <a:bodyPr/>
        <a:lstStyle/>
        <a:p>
          <a:r>
            <a:rPr lang="pl-PL" sz="1400" dirty="0" smtClean="0"/>
            <a:t>Ponad 75% podmiotów miało problemy z pozyskaniem pracowników o odpowiednich kwalifikacjach, a ponad 37% firm twierdzi, że w większości przypadków lub też nigdy nie było w stanie zatrudnić odpowiednich pracowników</a:t>
          </a:r>
          <a:endParaRPr lang="pl-PL" sz="1600" dirty="0"/>
        </a:p>
      </dgm:t>
    </dgm:pt>
    <dgm:pt modelId="{CCAA349B-C766-4591-9638-2CF449BD1D42}" type="parTrans" cxnId="{EEEE636A-6B9C-4EB2-ADDD-F09C24B09424}">
      <dgm:prSet/>
      <dgm:spPr/>
      <dgm:t>
        <a:bodyPr/>
        <a:lstStyle/>
        <a:p>
          <a:endParaRPr lang="pl-PL"/>
        </a:p>
      </dgm:t>
    </dgm:pt>
    <dgm:pt modelId="{754F99CA-847C-4D5C-8D48-168FC31927BE}" type="sibTrans" cxnId="{EEEE636A-6B9C-4EB2-ADDD-F09C24B09424}">
      <dgm:prSet/>
      <dgm:spPr/>
      <dgm:t>
        <a:bodyPr/>
        <a:lstStyle/>
        <a:p>
          <a:endParaRPr lang="pl-PL"/>
        </a:p>
      </dgm:t>
    </dgm:pt>
    <dgm:pt modelId="{CB0381E8-DC34-43DB-9BF1-658059CE17AA}">
      <dgm:prSet phldrT="[Tekst]" custT="1"/>
      <dgm:spPr/>
      <dgm:t>
        <a:bodyPr/>
        <a:lstStyle/>
        <a:p>
          <a:r>
            <a:rPr lang="pl-PL" sz="1400" dirty="0" smtClean="0"/>
            <a:t>Aż 26,3% firm oceniło, iż w okolicy nie kształci się osób w zawodzie, którego potrzebowała firma, zaś 42,7% że absolwenci szkół zawodowych nie mają pożądanych kwalifikacji i umiejętności</a:t>
          </a:r>
          <a:endParaRPr lang="pl-PL" sz="1400" dirty="0"/>
        </a:p>
      </dgm:t>
    </dgm:pt>
    <dgm:pt modelId="{1C2518EC-CD7C-4824-B93B-252A3413BD7A}" type="parTrans" cxnId="{F387D9E1-3E1A-489D-AE85-4E4F85CE2D85}">
      <dgm:prSet/>
      <dgm:spPr/>
      <dgm:t>
        <a:bodyPr/>
        <a:lstStyle/>
        <a:p>
          <a:endParaRPr lang="pl-PL"/>
        </a:p>
      </dgm:t>
    </dgm:pt>
    <dgm:pt modelId="{49D4E605-645A-43DE-B846-A52AC4BE9396}" type="sibTrans" cxnId="{F387D9E1-3E1A-489D-AE85-4E4F85CE2D85}">
      <dgm:prSet/>
      <dgm:spPr/>
      <dgm:t>
        <a:bodyPr/>
        <a:lstStyle/>
        <a:p>
          <a:endParaRPr lang="pl-PL"/>
        </a:p>
      </dgm:t>
    </dgm:pt>
    <dgm:pt modelId="{7B6A55F5-6A1D-4501-8915-D614A037D90C}">
      <dgm:prSet phldrT="[Tekst]" custT="1"/>
      <dgm:spPr/>
      <dgm:t>
        <a:bodyPr/>
        <a:lstStyle/>
        <a:p>
          <a:r>
            <a:rPr lang="pl-PL" sz="1400" dirty="0" smtClean="0"/>
            <a:t>70% właścicieli firm stwierdziło, że w ciągu najbliższych pięciu lat będzie zatrudniać absolwentów szkół zawodowych, zaś 18,5% uznało, że działań takich nie podejmie</a:t>
          </a:r>
          <a:endParaRPr lang="pl-PL" sz="1400" dirty="0"/>
        </a:p>
      </dgm:t>
    </dgm:pt>
    <dgm:pt modelId="{11FA7A53-3039-4CAE-A5A7-4A1E4E18328F}" type="parTrans" cxnId="{D8C740F6-C66F-4E6C-930E-A9AFF61893E8}">
      <dgm:prSet/>
      <dgm:spPr/>
      <dgm:t>
        <a:bodyPr/>
        <a:lstStyle/>
        <a:p>
          <a:endParaRPr lang="pl-PL"/>
        </a:p>
      </dgm:t>
    </dgm:pt>
    <dgm:pt modelId="{776FD901-6DFE-46D4-8ACE-4A9F6EFBC4CE}" type="sibTrans" cxnId="{D8C740F6-C66F-4E6C-930E-A9AFF61893E8}">
      <dgm:prSet/>
      <dgm:spPr/>
      <dgm:t>
        <a:bodyPr/>
        <a:lstStyle/>
        <a:p>
          <a:endParaRPr lang="pl-PL"/>
        </a:p>
      </dgm:t>
    </dgm:pt>
    <dgm:pt modelId="{790FDF9D-FDF9-45F5-ADDC-8889DEF97EE2}" type="pres">
      <dgm:prSet presAssocID="{23238038-AC87-4393-85A1-CDECD7009634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B4600C31-DBB4-45C9-8174-8ABF1E44AD4C}" type="pres">
      <dgm:prSet presAssocID="{8B34F61B-BB69-42A2-A33B-ADD2C931FD5B}" presName="comp" presStyleCnt="0"/>
      <dgm:spPr/>
    </dgm:pt>
    <dgm:pt modelId="{5804DDB8-ED79-4065-ACB1-07859D3F1AFF}" type="pres">
      <dgm:prSet presAssocID="{8B34F61B-BB69-42A2-A33B-ADD2C931FD5B}" presName="box" presStyleLbl="node1" presStyleIdx="0" presStyleCnt="3"/>
      <dgm:spPr/>
      <dgm:t>
        <a:bodyPr/>
        <a:lstStyle/>
        <a:p>
          <a:endParaRPr lang="pl-PL"/>
        </a:p>
      </dgm:t>
    </dgm:pt>
    <dgm:pt modelId="{B921C6C2-B3D8-4B20-9C8A-E4B8B5D6B5EB}" type="pres">
      <dgm:prSet presAssocID="{8B34F61B-BB69-42A2-A33B-ADD2C931FD5B}" presName="img" presStyleLbl="fgImgPlace1" presStyleIdx="0" presStyleCnt="3" custScaleX="69248" custScaleY="98333"/>
      <dgm:spPr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</dgm:spPr>
    </dgm:pt>
    <dgm:pt modelId="{3E5922E3-9F9C-4D95-BAEE-3D4412430239}" type="pres">
      <dgm:prSet presAssocID="{8B34F61B-BB69-42A2-A33B-ADD2C931FD5B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62D6908-0BF3-4126-AF20-1DFA8500D06E}" type="pres">
      <dgm:prSet presAssocID="{754F99CA-847C-4D5C-8D48-168FC31927BE}" presName="spacer" presStyleCnt="0"/>
      <dgm:spPr/>
    </dgm:pt>
    <dgm:pt modelId="{4EC0363F-7A81-4877-A72D-2A7022253207}" type="pres">
      <dgm:prSet presAssocID="{CB0381E8-DC34-43DB-9BF1-658059CE17AA}" presName="comp" presStyleCnt="0"/>
      <dgm:spPr/>
    </dgm:pt>
    <dgm:pt modelId="{56F57930-4CE2-40CC-A150-9A30C5C1C9FE}" type="pres">
      <dgm:prSet presAssocID="{CB0381E8-DC34-43DB-9BF1-658059CE17AA}" presName="box" presStyleLbl="node1" presStyleIdx="1" presStyleCnt="3"/>
      <dgm:spPr/>
      <dgm:t>
        <a:bodyPr/>
        <a:lstStyle/>
        <a:p>
          <a:endParaRPr lang="pl-PL"/>
        </a:p>
      </dgm:t>
    </dgm:pt>
    <dgm:pt modelId="{84D18C09-9C5E-421E-9C1D-D7C2C3D5F0BA}" type="pres">
      <dgm:prSet presAssocID="{CB0381E8-DC34-43DB-9BF1-658059CE17AA}" presName="img" presStyleLbl="fgImgPlace1" presStyleIdx="1" presStyleCnt="3" custScaleX="69248" custScaleY="93333"/>
      <dgm:spPr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</dgm:spPr>
    </dgm:pt>
    <dgm:pt modelId="{E727C46C-371A-49B9-AD4D-07869F75B868}" type="pres">
      <dgm:prSet presAssocID="{CB0381E8-DC34-43DB-9BF1-658059CE17AA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AAF5448-CCD0-4540-9A81-8FE7EB53CDDC}" type="pres">
      <dgm:prSet presAssocID="{49D4E605-645A-43DE-B846-A52AC4BE9396}" presName="spacer" presStyleCnt="0"/>
      <dgm:spPr/>
    </dgm:pt>
    <dgm:pt modelId="{5D2E3F55-7E48-4AFD-A1FC-0AE0D056AE39}" type="pres">
      <dgm:prSet presAssocID="{7B6A55F5-6A1D-4501-8915-D614A037D90C}" presName="comp" presStyleCnt="0"/>
      <dgm:spPr/>
    </dgm:pt>
    <dgm:pt modelId="{283D1AF9-EBC2-453C-BE76-C27C3EAF12C3}" type="pres">
      <dgm:prSet presAssocID="{7B6A55F5-6A1D-4501-8915-D614A037D90C}" presName="box" presStyleLbl="node1" presStyleIdx="2" presStyleCnt="3"/>
      <dgm:spPr/>
      <dgm:t>
        <a:bodyPr/>
        <a:lstStyle/>
        <a:p>
          <a:endParaRPr lang="pl-PL"/>
        </a:p>
      </dgm:t>
    </dgm:pt>
    <dgm:pt modelId="{8DB451BE-4CD5-45C1-90AA-F1301E94B57B}" type="pres">
      <dgm:prSet presAssocID="{7B6A55F5-6A1D-4501-8915-D614A037D90C}" presName="img" presStyleLbl="fgImgPlace1" presStyleIdx="2" presStyleCnt="3" custScaleX="69248" custScaleY="101667"/>
      <dgm:spPr>
        <a:blipFill rotWithShape="0">
          <a:blip xmlns:r="http://schemas.openxmlformats.org/officeDocument/2006/relationships" r:embed="rId2"/>
          <a:stretch>
            <a:fillRect/>
          </a:stretch>
        </a:blipFill>
        <a:ln>
          <a:noFill/>
        </a:ln>
      </dgm:spPr>
    </dgm:pt>
    <dgm:pt modelId="{47E34B38-076E-4CAD-9F7D-99EE9F67B19E}" type="pres">
      <dgm:prSet presAssocID="{7B6A55F5-6A1D-4501-8915-D614A037D90C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D8C740F6-C66F-4E6C-930E-A9AFF61893E8}" srcId="{23238038-AC87-4393-85A1-CDECD7009634}" destId="{7B6A55F5-6A1D-4501-8915-D614A037D90C}" srcOrd="2" destOrd="0" parTransId="{11FA7A53-3039-4CAE-A5A7-4A1E4E18328F}" sibTransId="{776FD901-6DFE-46D4-8ACE-4A9F6EFBC4CE}"/>
    <dgm:cxn modelId="{86DEA76A-BDEE-4295-B114-E7483600EEDD}" type="presOf" srcId="{7B6A55F5-6A1D-4501-8915-D614A037D90C}" destId="{283D1AF9-EBC2-453C-BE76-C27C3EAF12C3}" srcOrd="0" destOrd="0" presId="urn:microsoft.com/office/officeart/2005/8/layout/vList4#2"/>
    <dgm:cxn modelId="{2E2C294E-355F-4E77-92DE-6388A82CABCE}" type="presOf" srcId="{CB0381E8-DC34-43DB-9BF1-658059CE17AA}" destId="{56F57930-4CE2-40CC-A150-9A30C5C1C9FE}" srcOrd="0" destOrd="0" presId="urn:microsoft.com/office/officeart/2005/8/layout/vList4#2"/>
    <dgm:cxn modelId="{F387D9E1-3E1A-489D-AE85-4E4F85CE2D85}" srcId="{23238038-AC87-4393-85A1-CDECD7009634}" destId="{CB0381E8-DC34-43DB-9BF1-658059CE17AA}" srcOrd="1" destOrd="0" parTransId="{1C2518EC-CD7C-4824-B93B-252A3413BD7A}" sibTransId="{49D4E605-645A-43DE-B846-A52AC4BE9396}"/>
    <dgm:cxn modelId="{F03F787D-ABAD-45BA-8958-F4ACC5F8A0D2}" type="presOf" srcId="{8B34F61B-BB69-42A2-A33B-ADD2C931FD5B}" destId="{5804DDB8-ED79-4065-ACB1-07859D3F1AFF}" srcOrd="0" destOrd="0" presId="urn:microsoft.com/office/officeart/2005/8/layout/vList4#2"/>
    <dgm:cxn modelId="{F78F840F-71F0-483A-BE14-0B067354D143}" type="presOf" srcId="{7B6A55F5-6A1D-4501-8915-D614A037D90C}" destId="{47E34B38-076E-4CAD-9F7D-99EE9F67B19E}" srcOrd="1" destOrd="0" presId="urn:microsoft.com/office/officeart/2005/8/layout/vList4#2"/>
    <dgm:cxn modelId="{8506EFAA-9ADA-48AA-B7C2-E42318CD4359}" type="presOf" srcId="{CB0381E8-DC34-43DB-9BF1-658059CE17AA}" destId="{E727C46C-371A-49B9-AD4D-07869F75B868}" srcOrd="1" destOrd="0" presId="urn:microsoft.com/office/officeart/2005/8/layout/vList4#2"/>
    <dgm:cxn modelId="{D159F6A2-BFBB-45DB-BEEF-C5C34EC8B01C}" type="presOf" srcId="{8B34F61B-BB69-42A2-A33B-ADD2C931FD5B}" destId="{3E5922E3-9F9C-4D95-BAEE-3D4412430239}" srcOrd="1" destOrd="0" presId="urn:microsoft.com/office/officeart/2005/8/layout/vList4#2"/>
    <dgm:cxn modelId="{EEEE636A-6B9C-4EB2-ADDD-F09C24B09424}" srcId="{23238038-AC87-4393-85A1-CDECD7009634}" destId="{8B34F61B-BB69-42A2-A33B-ADD2C931FD5B}" srcOrd="0" destOrd="0" parTransId="{CCAA349B-C766-4591-9638-2CF449BD1D42}" sibTransId="{754F99CA-847C-4D5C-8D48-168FC31927BE}"/>
    <dgm:cxn modelId="{A7AFCF8B-9412-46E2-902C-DA8DE88CE5D1}" type="presOf" srcId="{23238038-AC87-4393-85A1-CDECD7009634}" destId="{790FDF9D-FDF9-45F5-ADDC-8889DEF97EE2}" srcOrd="0" destOrd="0" presId="urn:microsoft.com/office/officeart/2005/8/layout/vList4#2"/>
    <dgm:cxn modelId="{76EB2A0B-9B49-4D4F-A583-57E713A7C0E9}" type="presParOf" srcId="{790FDF9D-FDF9-45F5-ADDC-8889DEF97EE2}" destId="{B4600C31-DBB4-45C9-8174-8ABF1E44AD4C}" srcOrd="0" destOrd="0" presId="urn:microsoft.com/office/officeart/2005/8/layout/vList4#2"/>
    <dgm:cxn modelId="{337E7D75-8BBF-4C68-B7E8-78E630DEEE21}" type="presParOf" srcId="{B4600C31-DBB4-45C9-8174-8ABF1E44AD4C}" destId="{5804DDB8-ED79-4065-ACB1-07859D3F1AFF}" srcOrd="0" destOrd="0" presId="urn:microsoft.com/office/officeart/2005/8/layout/vList4#2"/>
    <dgm:cxn modelId="{058AFD2D-EB48-4171-8E90-C0DA9CB399EF}" type="presParOf" srcId="{B4600C31-DBB4-45C9-8174-8ABF1E44AD4C}" destId="{B921C6C2-B3D8-4B20-9C8A-E4B8B5D6B5EB}" srcOrd="1" destOrd="0" presId="urn:microsoft.com/office/officeart/2005/8/layout/vList4#2"/>
    <dgm:cxn modelId="{6F88CE69-495B-4E08-91C0-1836208F01A1}" type="presParOf" srcId="{B4600C31-DBB4-45C9-8174-8ABF1E44AD4C}" destId="{3E5922E3-9F9C-4D95-BAEE-3D4412430239}" srcOrd="2" destOrd="0" presId="urn:microsoft.com/office/officeart/2005/8/layout/vList4#2"/>
    <dgm:cxn modelId="{17379032-E4FA-4B46-813A-24D98B7913E2}" type="presParOf" srcId="{790FDF9D-FDF9-45F5-ADDC-8889DEF97EE2}" destId="{562D6908-0BF3-4126-AF20-1DFA8500D06E}" srcOrd="1" destOrd="0" presId="urn:microsoft.com/office/officeart/2005/8/layout/vList4#2"/>
    <dgm:cxn modelId="{C1E74E6F-7DC2-4681-8753-06A89F7C4325}" type="presParOf" srcId="{790FDF9D-FDF9-45F5-ADDC-8889DEF97EE2}" destId="{4EC0363F-7A81-4877-A72D-2A7022253207}" srcOrd="2" destOrd="0" presId="urn:microsoft.com/office/officeart/2005/8/layout/vList4#2"/>
    <dgm:cxn modelId="{0B9A1256-F0ED-47F9-B6B5-F3EC09FEF959}" type="presParOf" srcId="{4EC0363F-7A81-4877-A72D-2A7022253207}" destId="{56F57930-4CE2-40CC-A150-9A30C5C1C9FE}" srcOrd="0" destOrd="0" presId="urn:microsoft.com/office/officeart/2005/8/layout/vList4#2"/>
    <dgm:cxn modelId="{70C11996-DBEB-4D4B-9041-A6CEE1AAD6FA}" type="presParOf" srcId="{4EC0363F-7A81-4877-A72D-2A7022253207}" destId="{84D18C09-9C5E-421E-9C1D-D7C2C3D5F0BA}" srcOrd="1" destOrd="0" presId="urn:microsoft.com/office/officeart/2005/8/layout/vList4#2"/>
    <dgm:cxn modelId="{F31352E7-9A59-449C-B9B4-D9DDF112B92E}" type="presParOf" srcId="{4EC0363F-7A81-4877-A72D-2A7022253207}" destId="{E727C46C-371A-49B9-AD4D-07869F75B868}" srcOrd="2" destOrd="0" presId="urn:microsoft.com/office/officeart/2005/8/layout/vList4#2"/>
    <dgm:cxn modelId="{B8B0F157-94EC-4E8D-8287-62F77E7E4365}" type="presParOf" srcId="{790FDF9D-FDF9-45F5-ADDC-8889DEF97EE2}" destId="{6AAF5448-CCD0-4540-9A81-8FE7EB53CDDC}" srcOrd="3" destOrd="0" presId="urn:microsoft.com/office/officeart/2005/8/layout/vList4#2"/>
    <dgm:cxn modelId="{7042811F-4CC7-46D3-A6D3-C465D24EE79E}" type="presParOf" srcId="{790FDF9D-FDF9-45F5-ADDC-8889DEF97EE2}" destId="{5D2E3F55-7E48-4AFD-A1FC-0AE0D056AE39}" srcOrd="4" destOrd="0" presId="urn:microsoft.com/office/officeart/2005/8/layout/vList4#2"/>
    <dgm:cxn modelId="{99F5B0AD-538A-4167-8F30-17B10E3D2448}" type="presParOf" srcId="{5D2E3F55-7E48-4AFD-A1FC-0AE0D056AE39}" destId="{283D1AF9-EBC2-453C-BE76-C27C3EAF12C3}" srcOrd="0" destOrd="0" presId="urn:microsoft.com/office/officeart/2005/8/layout/vList4#2"/>
    <dgm:cxn modelId="{55F36BBA-6344-4B36-8818-02835805A437}" type="presParOf" srcId="{5D2E3F55-7E48-4AFD-A1FC-0AE0D056AE39}" destId="{8DB451BE-4CD5-45C1-90AA-F1301E94B57B}" srcOrd="1" destOrd="0" presId="urn:microsoft.com/office/officeart/2005/8/layout/vList4#2"/>
    <dgm:cxn modelId="{B38F5ED3-7824-4D78-983A-994321120CFB}" type="presParOf" srcId="{5D2E3F55-7E48-4AFD-A1FC-0AE0D056AE39}" destId="{47E34B38-076E-4CAD-9F7D-99EE9F67B19E}" srcOrd="2" destOrd="0" presId="urn:microsoft.com/office/officeart/2005/8/layout/vList4#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EBDF6AC1-379C-4BD9-B93F-AF5FD325C872}" type="doc">
      <dgm:prSet loTypeId="urn:microsoft.com/office/officeart/2005/8/layout/chevron1" loCatId="process" qsTypeId="urn:microsoft.com/office/officeart/2005/8/quickstyle/simple4" qsCatId="simple" csTypeId="urn:microsoft.com/office/officeart/2005/8/colors/accent0_3" csCatId="mainScheme" phldr="1"/>
      <dgm:spPr/>
    </dgm:pt>
    <dgm:pt modelId="{DAF752A4-D0FE-44DB-B476-780256245552}">
      <dgm:prSet phldrT="[Tekst]" custT="1"/>
      <dgm:spPr/>
      <dgm:t>
        <a:bodyPr/>
        <a:lstStyle/>
        <a:p>
          <a:r>
            <a:rPr lang="pl-PL" sz="1200" dirty="0">
              <a:latin typeface="Times New Roman" pitchFamily="18" charset="0"/>
              <a:cs typeface="Times New Roman" pitchFamily="18" charset="0"/>
            </a:rPr>
            <a:t>Propozycja szkoły</a:t>
          </a:r>
        </a:p>
      </dgm:t>
    </dgm:pt>
    <dgm:pt modelId="{487C7CCD-3A2A-4076-A295-4BE7FCE2066C}" type="parTrans" cxnId="{04A4AEC4-1821-411E-ADB6-AE0C9F446A9D}">
      <dgm:prSet/>
      <dgm:spPr/>
      <dgm:t>
        <a:bodyPr/>
        <a:lstStyle/>
        <a:p>
          <a:endParaRPr lang="pl-PL"/>
        </a:p>
      </dgm:t>
    </dgm:pt>
    <dgm:pt modelId="{04703D33-5D62-496A-90B8-05D2F62EE491}" type="sibTrans" cxnId="{04A4AEC4-1821-411E-ADB6-AE0C9F446A9D}">
      <dgm:prSet/>
      <dgm:spPr/>
      <dgm:t>
        <a:bodyPr/>
        <a:lstStyle/>
        <a:p>
          <a:endParaRPr lang="pl-PL"/>
        </a:p>
      </dgm:t>
    </dgm:pt>
    <dgm:pt modelId="{B818A9E0-4858-405A-9DF8-F529D31AD44D}">
      <dgm:prSet phldrT="[Tekst]" custT="1"/>
      <dgm:spPr/>
      <dgm:t>
        <a:bodyPr/>
        <a:lstStyle/>
        <a:p>
          <a:r>
            <a:rPr lang="pl-PL" sz="1200" dirty="0" smtClean="0">
              <a:latin typeface="Times New Roman" pitchFamily="18" charset="0"/>
              <a:cs typeface="Times New Roman" pitchFamily="18" charset="0"/>
            </a:rPr>
            <a:t>Akceptacja </a:t>
          </a:r>
          <a:r>
            <a:rPr lang="pl-PL" sz="1200" dirty="0">
              <a:latin typeface="Times New Roman" pitchFamily="18" charset="0"/>
              <a:cs typeface="Times New Roman" pitchFamily="18" charset="0"/>
            </a:rPr>
            <a:t>organu prowadzącego</a:t>
          </a:r>
        </a:p>
      </dgm:t>
    </dgm:pt>
    <dgm:pt modelId="{51C85808-B469-4909-ABE7-6D2980CFE52B}" type="parTrans" cxnId="{F02B9B94-D797-419A-A4FE-D61330EAE6B2}">
      <dgm:prSet/>
      <dgm:spPr/>
      <dgm:t>
        <a:bodyPr/>
        <a:lstStyle/>
        <a:p>
          <a:endParaRPr lang="pl-PL"/>
        </a:p>
      </dgm:t>
    </dgm:pt>
    <dgm:pt modelId="{993BA887-6F27-4255-9CE0-43D71DC6E779}" type="sibTrans" cxnId="{F02B9B94-D797-419A-A4FE-D61330EAE6B2}">
      <dgm:prSet/>
      <dgm:spPr/>
      <dgm:t>
        <a:bodyPr/>
        <a:lstStyle/>
        <a:p>
          <a:endParaRPr lang="pl-PL"/>
        </a:p>
      </dgm:t>
    </dgm:pt>
    <dgm:pt modelId="{7991EE1A-CE7C-42E5-8FAA-0CC162DB8AE4}">
      <dgm:prSet phldrT="[Tekst]" custT="1"/>
      <dgm:spPr/>
      <dgm:t>
        <a:bodyPr/>
        <a:lstStyle/>
        <a:p>
          <a:r>
            <a:rPr lang="pl-PL" sz="1200" dirty="0">
              <a:latin typeface="Times New Roman" pitchFamily="18" charset="0"/>
              <a:cs typeface="Times New Roman" pitchFamily="18" charset="0"/>
            </a:rPr>
            <a:t>Pozytywna opinia powiatowej rady zatrudnienia</a:t>
          </a:r>
        </a:p>
      </dgm:t>
    </dgm:pt>
    <dgm:pt modelId="{49AB49A7-30DD-41A1-84F0-6E583AD7C41C}" type="parTrans" cxnId="{0DB4EA13-7EB8-42A0-A8F5-55D57CF43520}">
      <dgm:prSet/>
      <dgm:spPr/>
      <dgm:t>
        <a:bodyPr/>
        <a:lstStyle/>
        <a:p>
          <a:endParaRPr lang="pl-PL"/>
        </a:p>
      </dgm:t>
    </dgm:pt>
    <dgm:pt modelId="{06AC168B-4FC8-49D5-9817-0D203449C215}" type="sibTrans" cxnId="{0DB4EA13-7EB8-42A0-A8F5-55D57CF43520}">
      <dgm:prSet/>
      <dgm:spPr/>
      <dgm:t>
        <a:bodyPr/>
        <a:lstStyle/>
        <a:p>
          <a:endParaRPr lang="pl-PL"/>
        </a:p>
      </dgm:t>
    </dgm:pt>
    <dgm:pt modelId="{1B6955D0-E476-4E12-9A5B-E03258FC1734}">
      <dgm:prSet custT="1"/>
      <dgm:spPr/>
      <dgm:t>
        <a:bodyPr/>
        <a:lstStyle/>
        <a:p>
          <a:r>
            <a:rPr lang="pl-PL" sz="1200" dirty="0">
              <a:latin typeface="Times New Roman" pitchFamily="18" charset="0"/>
              <a:cs typeface="Times New Roman" pitchFamily="18" charset="0"/>
            </a:rPr>
            <a:t>Uruchomienie nowego kierunku kształcenia</a:t>
          </a:r>
        </a:p>
      </dgm:t>
    </dgm:pt>
    <dgm:pt modelId="{07F34100-6CAE-4082-ADE7-F5DFF381976F}" type="parTrans" cxnId="{930DCDC7-DC3F-4A43-A944-291379D8AEF5}">
      <dgm:prSet/>
      <dgm:spPr/>
      <dgm:t>
        <a:bodyPr/>
        <a:lstStyle/>
        <a:p>
          <a:endParaRPr lang="pl-PL"/>
        </a:p>
      </dgm:t>
    </dgm:pt>
    <dgm:pt modelId="{39FDC6C1-92D2-48C8-BECE-D62186D6604F}" type="sibTrans" cxnId="{930DCDC7-DC3F-4A43-A944-291379D8AEF5}">
      <dgm:prSet/>
      <dgm:spPr/>
      <dgm:t>
        <a:bodyPr/>
        <a:lstStyle/>
        <a:p>
          <a:endParaRPr lang="pl-PL"/>
        </a:p>
      </dgm:t>
    </dgm:pt>
    <dgm:pt modelId="{32AB4BBB-6346-4F84-8B71-8F5435E9A16A}" type="pres">
      <dgm:prSet presAssocID="{EBDF6AC1-379C-4BD9-B93F-AF5FD325C872}" presName="Name0" presStyleCnt="0">
        <dgm:presLayoutVars>
          <dgm:dir/>
          <dgm:animLvl val="lvl"/>
          <dgm:resizeHandles val="exact"/>
        </dgm:presLayoutVars>
      </dgm:prSet>
      <dgm:spPr/>
    </dgm:pt>
    <dgm:pt modelId="{B02917A8-AE7A-4830-859E-37DE9DB42874}" type="pres">
      <dgm:prSet presAssocID="{DAF752A4-D0FE-44DB-B476-780256245552}" presName="parTxOnly" presStyleLbl="node1" presStyleIdx="0" presStyleCnt="4" custScaleX="100259" custScaleY="13325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09A17D5-3CBD-495F-A122-A932A26FF82F}" type="pres">
      <dgm:prSet presAssocID="{04703D33-5D62-496A-90B8-05D2F62EE491}" presName="parTxOnlySpace" presStyleCnt="0"/>
      <dgm:spPr/>
    </dgm:pt>
    <dgm:pt modelId="{E4E3F430-3D50-44B3-B6B9-8651B58CBB1E}" type="pres">
      <dgm:prSet presAssocID="{B818A9E0-4858-405A-9DF8-F529D31AD44D}" presName="parTxOnly" presStyleLbl="node1" presStyleIdx="1" presStyleCnt="4" custScaleX="101235" custScaleY="12698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468CBBF-E29C-4B0C-B70E-490131B01E2D}" type="pres">
      <dgm:prSet presAssocID="{993BA887-6F27-4255-9CE0-43D71DC6E779}" presName="parTxOnlySpace" presStyleCnt="0"/>
      <dgm:spPr/>
    </dgm:pt>
    <dgm:pt modelId="{7372A84E-5D1A-497F-A074-64291E7509F8}" type="pres">
      <dgm:prSet presAssocID="{7991EE1A-CE7C-42E5-8FAA-0CC162DB8AE4}" presName="parTxOnly" presStyleLbl="node1" presStyleIdx="2" presStyleCnt="4" custScaleX="97731" custScaleY="13104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D91134E-E85C-47E7-99A9-831410D045F5}" type="pres">
      <dgm:prSet presAssocID="{06AC168B-4FC8-49D5-9817-0D203449C215}" presName="parTxOnlySpace" presStyleCnt="0"/>
      <dgm:spPr/>
    </dgm:pt>
    <dgm:pt modelId="{B85F72A1-1C48-4554-9989-0EC2815FEFA4}" type="pres">
      <dgm:prSet presAssocID="{1B6955D0-E476-4E12-9A5B-E03258FC1734}" presName="parTxOnly" presStyleLbl="node1" presStyleIdx="3" presStyleCnt="4" custScaleX="105017" custScaleY="13639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727DEDDA-701D-428D-902F-8C242E04BC76}" type="presOf" srcId="{B818A9E0-4858-405A-9DF8-F529D31AD44D}" destId="{E4E3F430-3D50-44B3-B6B9-8651B58CBB1E}" srcOrd="0" destOrd="0" presId="urn:microsoft.com/office/officeart/2005/8/layout/chevron1"/>
    <dgm:cxn modelId="{C6FA7748-94F7-4281-AE19-834F73523B28}" type="presOf" srcId="{7991EE1A-CE7C-42E5-8FAA-0CC162DB8AE4}" destId="{7372A84E-5D1A-497F-A074-64291E7509F8}" srcOrd="0" destOrd="0" presId="urn:microsoft.com/office/officeart/2005/8/layout/chevron1"/>
    <dgm:cxn modelId="{930DCDC7-DC3F-4A43-A944-291379D8AEF5}" srcId="{EBDF6AC1-379C-4BD9-B93F-AF5FD325C872}" destId="{1B6955D0-E476-4E12-9A5B-E03258FC1734}" srcOrd="3" destOrd="0" parTransId="{07F34100-6CAE-4082-ADE7-F5DFF381976F}" sibTransId="{39FDC6C1-92D2-48C8-BECE-D62186D6604F}"/>
    <dgm:cxn modelId="{9A5B3E3E-4F70-404B-9468-19C09BD8A7DB}" type="presOf" srcId="{DAF752A4-D0FE-44DB-B476-780256245552}" destId="{B02917A8-AE7A-4830-859E-37DE9DB42874}" srcOrd="0" destOrd="0" presId="urn:microsoft.com/office/officeart/2005/8/layout/chevron1"/>
    <dgm:cxn modelId="{0DB4EA13-7EB8-42A0-A8F5-55D57CF43520}" srcId="{EBDF6AC1-379C-4BD9-B93F-AF5FD325C872}" destId="{7991EE1A-CE7C-42E5-8FAA-0CC162DB8AE4}" srcOrd="2" destOrd="0" parTransId="{49AB49A7-30DD-41A1-84F0-6E583AD7C41C}" sibTransId="{06AC168B-4FC8-49D5-9817-0D203449C215}"/>
    <dgm:cxn modelId="{AF619B05-4C9D-4E50-84FC-72948CFC6B3E}" type="presOf" srcId="{1B6955D0-E476-4E12-9A5B-E03258FC1734}" destId="{B85F72A1-1C48-4554-9989-0EC2815FEFA4}" srcOrd="0" destOrd="0" presId="urn:microsoft.com/office/officeart/2005/8/layout/chevron1"/>
    <dgm:cxn modelId="{BBB555F7-D3F8-4330-A97D-F10C2ADC48AF}" type="presOf" srcId="{EBDF6AC1-379C-4BD9-B93F-AF5FD325C872}" destId="{32AB4BBB-6346-4F84-8B71-8F5435E9A16A}" srcOrd="0" destOrd="0" presId="urn:microsoft.com/office/officeart/2005/8/layout/chevron1"/>
    <dgm:cxn modelId="{04A4AEC4-1821-411E-ADB6-AE0C9F446A9D}" srcId="{EBDF6AC1-379C-4BD9-B93F-AF5FD325C872}" destId="{DAF752A4-D0FE-44DB-B476-780256245552}" srcOrd="0" destOrd="0" parTransId="{487C7CCD-3A2A-4076-A295-4BE7FCE2066C}" sibTransId="{04703D33-5D62-496A-90B8-05D2F62EE491}"/>
    <dgm:cxn modelId="{F02B9B94-D797-419A-A4FE-D61330EAE6B2}" srcId="{EBDF6AC1-379C-4BD9-B93F-AF5FD325C872}" destId="{B818A9E0-4858-405A-9DF8-F529D31AD44D}" srcOrd="1" destOrd="0" parTransId="{51C85808-B469-4909-ABE7-6D2980CFE52B}" sibTransId="{993BA887-6F27-4255-9CE0-43D71DC6E779}"/>
    <dgm:cxn modelId="{615FCFE8-0C7C-4BBF-A3B3-45C27D0C9A13}" type="presParOf" srcId="{32AB4BBB-6346-4F84-8B71-8F5435E9A16A}" destId="{B02917A8-AE7A-4830-859E-37DE9DB42874}" srcOrd="0" destOrd="0" presId="urn:microsoft.com/office/officeart/2005/8/layout/chevron1"/>
    <dgm:cxn modelId="{B8E30662-6E53-4FF3-8F61-F1D73A18BBED}" type="presParOf" srcId="{32AB4BBB-6346-4F84-8B71-8F5435E9A16A}" destId="{D09A17D5-3CBD-495F-A122-A932A26FF82F}" srcOrd="1" destOrd="0" presId="urn:microsoft.com/office/officeart/2005/8/layout/chevron1"/>
    <dgm:cxn modelId="{873AD813-774D-4254-8EB4-6A781C464B0D}" type="presParOf" srcId="{32AB4BBB-6346-4F84-8B71-8F5435E9A16A}" destId="{E4E3F430-3D50-44B3-B6B9-8651B58CBB1E}" srcOrd="2" destOrd="0" presId="urn:microsoft.com/office/officeart/2005/8/layout/chevron1"/>
    <dgm:cxn modelId="{94F6224D-38B0-447A-A8CA-1D35E7F07787}" type="presParOf" srcId="{32AB4BBB-6346-4F84-8B71-8F5435E9A16A}" destId="{E468CBBF-E29C-4B0C-B70E-490131B01E2D}" srcOrd="3" destOrd="0" presId="urn:microsoft.com/office/officeart/2005/8/layout/chevron1"/>
    <dgm:cxn modelId="{F43C0DF4-01C7-4F65-B0B4-0E3C48FB6E69}" type="presParOf" srcId="{32AB4BBB-6346-4F84-8B71-8F5435E9A16A}" destId="{7372A84E-5D1A-497F-A074-64291E7509F8}" srcOrd="4" destOrd="0" presId="urn:microsoft.com/office/officeart/2005/8/layout/chevron1"/>
    <dgm:cxn modelId="{83B816F3-BAB5-490C-A659-711F3506B7AC}" type="presParOf" srcId="{32AB4BBB-6346-4F84-8B71-8F5435E9A16A}" destId="{ED91134E-E85C-47E7-99A9-831410D045F5}" srcOrd="5" destOrd="0" presId="urn:microsoft.com/office/officeart/2005/8/layout/chevron1"/>
    <dgm:cxn modelId="{7D14DE30-10F9-488B-BBBD-E406F834EDF5}" type="presParOf" srcId="{32AB4BBB-6346-4F84-8B71-8F5435E9A16A}" destId="{B85F72A1-1C48-4554-9989-0EC2815FEFA4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AD86838-534F-4216-B9FC-E91E92E5C466}" type="doc">
      <dgm:prSet loTypeId="urn:microsoft.com/office/officeart/2005/8/layout/radial4" loCatId="relationship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pl-PL"/>
        </a:p>
      </dgm:t>
    </dgm:pt>
    <dgm:pt modelId="{6571A2E3-FF1F-4903-9D4C-A8078F73F29A}">
      <dgm:prSet phldrT="[Tekst]" custT="1"/>
      <dgm:spPr/>
      <dgm:t>
        <a:bodyPr/>
        <a:lstStyle/>
        <a:p>
          <a:r>
            <a:rPr lang="pl-PL" sz="1600" dirty="0">
              <a:latin typeface="Times New Roman" pitchFamily="18" charset="0"/>
              <a:cs typeface="Times New Roman" pitchFamily="18" charset="0"/>
            </a:rPr>
            <a:t>Obszary współpracy</a:t>
          </a:r>
        </a:p>
      </dgm:t>
    </dgm:pt>
    <dgm:pt modelId="{725D8C7E-CDD1-4206-B6FE-AD6F14810045}" type="parTrans" cxnId="{403B1498-1E58-4CD1-B8FE-09AA3C14F99C}">
      <dgm:prSet/>
      <dgm:spPr/>
      <dgm:t>
        <a:bodyPr/>
        <a:lstStyle/>
        <a:p>
          <a:endParaRPr lang="pl-PL"/>
        </a:p>
      </dgm:t>
    </dgm:pt>
    <dgm:pt modelId="{A5310A3A-4728-451D-BC3A-21B0981657BB}" type="sibTrans" cxnId="{403B1498-1E58-4CD1-B8FE-09AA3C14F99C}">
      <dgm:prSet/>
      <dgm:spPr/>
      <dgm:t>
        <a:bodyPr/>
        <a:lstStyle/>
        <a:p>
          <a:endParaRPr lang="pl-PL"/>
        </a:p>
      </dgm:t>
    </dgm:pt>
    <dgm:pt modelId="{873E7B83-D67F-41DC-A36D-0E7DFEE4B0B7}">
      <dgm:prSet phldrT="[Tekst]" custT="1"/>
      <dgm:spPr/>
      <dgm:t>
        <a:bodyPr/>
        <a:lstStyle/>
        <a:p>
          <a:r>
            <a:rPr lang="pl-PL" sz="1400" dirty="0">
              <a:latin typeface="Times New Roman" pitchFamily="18" charset="0"/>
              <a:cs typeface="Times New Roman" pitchFamily="18" charset="0"/>
            </a:rPr>
            <a:t>Organizowanie praktyk zawodowych</a:t>
          </a:r>
        </a:p>
      </dgm:t>
    </dgm:pt>
    <dgm:pt modelId="{C92779E9-F657-4D65-876B-E51D56698F93}" type="parTrans" cxnId="{2C1BD519-1F2C-41FD-9D06-8E527F1B6785}">
      <dgm:prSet/>
      <dgm:spPr/>
      <dgm:t>
        <a:bodyPr/>
        <a:lstStyle/>
        <a:p>
          <a:endParaRPr lang="pl-PL"/>
        </a:p>
      </dgm:t>
    </dgm:pt>
    <dgm:pt modelId="{70ED29CE-D390-4047-95EF-7BE912A5CA12}" type="sibTrans" cxnId="{2C1BD519-1F2C-41FD-9D06-8E527F1B6785}">
      <dgm:prSet/>
      <dgm:spPr/>
      <dgm:t>
        <a:bodyPr/>
        <a:lstStyle/>
        <a:p>
          <a:endParaRPr lang="pl-PL"/>
        </a:p>
      </dgm:t>
    </dgm:pt>
    <dgm:pt modelId="{EAEB1FE2-00D7-4F1C-8FC0-AE4470FDE46E}">
      <dgm:prSet phldrT="[Tekst]" custT="1"/>
      <dgm:spPr/>
      <dgm:t>
        <a:bodyPr/>
        <a:lstStyle/>
        <a:p>
          <a:r>
            <a:rPr lang="pl-PL" sz="1400" dirty="0">
              <a:latin typeface="Times New Roman" pitchFamily="18" charset="0"/>
              <a:cs typeface="Times New Roman" pitchFamily="18" charset="0"/>
            </a:rPr>
            <a:t>Prezentowanie oferty na targach organizowanych przez szkoły</a:t>
          </a:r>
        </a:p>
      </dgm:t>
    </dgm:pt>
    <dgm:pt modelId="{BE6FF559-794D-41C4-BDBB-4CE1D59DA1EB}" type="parTrans" cxnId="{21A8EC58-D3DD-4327-8C11-F470FC9129D7}">
      <dgm:prSet/>
      <dgm:spPr/>
      <dgm:t>
        <a:bodyPr/>
        <a:lstStyle/>
        <a:p>
          <a:endParaRPr lang="pl-PL"/>
        </a:p>
      </dgm:t>
    </dgm:pt>
    <dgm:pt modelId="{FEB7A96F-58D4-4CCC-9B4C-16D5238DA41D}" type="sibTrans" cxnId="{21A8EC58-D3DD-4327-8C11-F470FC9129D7}">
      <dgm:prSet/>
      <dgm:spPr/>
      <dgm:t>
        <a:bodyPr/>
        <a:lstStyle/>
        <a:p>
          <a:endParaRPr lang="pl-PL"/>
        </a:p>
      </dgm:t>
    </dgm:pt>
    <dgm:pt modelId="{4E39A5E5-2B75-4ED5-A6F7-F69BE2F5A627}">
      <dgm:prSet phldrT="[Tekst]" custT="1"/>
      <dgm:spPr/>
      <dgm:t>
        <a:bodyPr/>
        <a:lstStyle/>
        <a:p>
          <a:r>
            <a:rPr lang="pl-PL" sz="1400" dirty="0">
              <a:latin typeface="Times New Roman" pitchFamily="18" charset="0"/>
              <a:cs typeface="Times New Roman" pitchFamily="18" charset="0"/>
            </a:rPr>
            <a:t>Konsultowanie tworzenia nowych kierunków kształcenia</a:t>
          </a:r>
        </a:p>
      </dgm:t>
    </dgm:pt>
    <dgm:pt modelId="{596F87BF-78E6-42C4-9881-74791A7A68CF}" type="parTrans" cxnId="{1E3BA776-48C9-42AD-84A4-FCD1C4E9C4CF}">
      <dgm:prSet/>
      <dgm:spPr/>
      <dgm:t>
        <a:bodyPr/>
        <a:lstStyle/>
        <a:p>
          <a:endParaRPr lang="pl-PL"/>
        </a:p>
      </dgm:t>
    </dgm:pt>
    <dgm:pt modelId="{529E8E11-56AD-4461-BAED-756FA58A320E}" type="sibTrans" cxnId="{1E3BA776-48C9-42AD-84A4-FCD1C4E9C4CF}">
      <dgm:prSet/>
      <dgm:spPr/>
      <dgm:t>
        <a:bodyPr/>
        <a:lstStyle/>
        <a:p>
          <a:endParaRPr lang="pl-PL"/>
        </a:p>
      </dgm:t>
    </dgm:pt>
    <dgm:pt modelId="{6964C821-7CC9-421C-94F2-9FAF903E9AF9}">
      <dgm:prSet custT="1"/>
      <dgm:spPr/>
      <dgm:t>
        <a:bodyPr/>
        <a:lstStyle/>
        <a:p>
          <a:r>
            <a:rPr lang="pl-PL" sz="1400" dirty="0">
              <a:latin typeface="Times New Roman" pitchFamily="18" charset="0"/>
              <a:cs typeface="Times New Roman" pitchFamily="18" charset="0"/>
            </a:rPr>
            <a:t>Sponsoring </a:t>
          </a:r>
          <a:r>
            <a:rPr lang="pl-PL" sz="1400" dirty="0"/>
            <a:t>−</a:t>
          </a:r>
          <a:br>
            <a:rPr lang="pl-PL" sz="1400" dirty="0"/>
          </a:br>
          <a:r>
            <a:rPr lang="pl-PL" sz="1400" dirty="0">
              <a:latin typeface="Times New Roman" pitchFamily="18" charset="0"/>
              <a:cs typeface="Times New Roman" pitchFamily="18" charset="0"/>
            </a:rPr>
            <a:t>np. konkursów organizowanych przez szkoły</a:t>
          </a:r>
        </a:p>
      </dgm:t>
    </dgm:pt>
    <dgm:pt modelId="{A4D4E31B-463F-484A-A5FD-013D044CA2C3}" type="parTrans" cxnId="{8E0EAA83-14EC-409B-B798-CAAD4DEA3456}">
      <dgm:prSet/>
      <dgm:spPr/>
      <dgm:t>
        <a:bodyPr/>
        <a:lstStyle/>
        <a:p>
          <a:endParaRPr lang="pl-PL"/>
        </a:p>
      </dgm:t>
    </dgm:pt>
    <dgm:pt modelId="{5CAA2033-FC50-40D3-BDDD-C337F55E9EEB}" type="sibTrans" cxnId="{8E0EAA83-14EC-409B-B798-CAAD4DEA3456}">
      <dgm:prSet/>
      <dgm:spPr/>
      <dgm:t>
        <a:bodyPr/>
        <a:lstStyle/>
        <a:p>
          <a:endParaRPr lang="pl-PL"/>
        </a:p>
      </dgm:t>
    </dgm:pt>
    <dgm:pt modelId="{3F1925D0-6AF4-45BB-B88A-A013E82C765B}">
      <dgm:prSet custT="1"/>
      <dgm:spPr/>
      <dgm:t>
        <a:bodyPr/>
        <a:lstStyle/>
        <a:p>
          <a:r>
            <a:rPr lang="pl-PL" sz="1400" dirty="0">
              <a:latin typeface="Times New Roman" pitchFamily="18" charset="0"/>
              <a:cs typeface="Times New Roman" pitchFamily="18" charset="0"/>
            </a:rPr>
            <a:t>Organizowanie wycieczek dla uczniów na teren zakładów </a:t>
          </a:r>
          <a:r>
            <a:rPr lang="pl-PL" sz="1400" dirty="0" smtClean="0">
              <a:latin typeface="Times New Roman" pitchFamily="18" charset="0"/>
              <a:cs typeface="Times New Roman" pitchFamily="18" charset="0"/>
            </a:rPr>
            <a:t>pracy</a:t>
          </a:r>
          <a:endParaRPr lang="pl-PL" sz="1400" dirty="0"/>
        </a:p>
      </dgm:t>
    </dgm:pt>
    <dgm:pt modelId="{D88C0DB7-D052-442F-86D2-C34E68789978}" type="parTrans" cxnId="{C8646BA1-3C76-40BE-8EC9-8890E291A298}">
      <dgm:prSet/>
      <dgm:spPr/>
      <dgm:t>
        <a:bodyPr/>
        <a:lstStyle/>
        <a:p>
          <a:endParaRPr lang="pl-PL"/>
        </a:p>
      </dgm:t>
    </dgm:pt>
    <dgm:pt modelId="{EA2EA391-EE82-449A-84AB-0CB90367E851}" type="sibTrans" cxnId="{C8646BA1-3C76-40BE-8EC9-8890E291A298}">
      <dgm:prSet/>
      <dgm:spPr/>
      <dgm:t>
        <a:bodyPr/>
        <a:lstStyle/>
        <a:p>
          <a:endParaRPr lang="pl-PL"/>
        </a:p>
      </dgm:t>
    </dgm:pt>
    <dgm:pt modelId="{CB1EAB4A-FB2C-4D63-8602-DC52B5B0B41E}">
      <dgm:prSet custT="1"/>
      <dgm:spPr/>
      <dgm:t>
        <a:bodyPr/>
        <a:lstStyle/>
        <a:p>
          <a:r>
            <a:rPr lang="pl-PL" sz="1400" dirty="0">
              <a:latin typeface="Times New Roman" pitchFamily="18" charset="0"/>
              <a:cs typeface="Times New Roman" pitchFamily="18" charset="0"/>
            </a:rPr>
            <a:t>Wspieranie szkół</a:t>
          </a:r>
          <a:br>
            <a:rPr lang="pl-PL" sz="1400" dirty="0">
              <a:latin typeface="Times New Roman" pitchFamily="18" charset="0"/>
              <a:cs typeface="Times New Roman" pitchFamily="18" charset="0"/>
            </a:rPr>
          </a:br>
          <a:r>
            <a:rPr lang="pl-PL" sz="1400" dirty="0">
              <a:latin typeface="Times New Roman" pitchFamily="18" charset="0"/>
              <a:cs typeface="Times New Roman" pitchFamily="18" charset="0"/>
            </a:rPr>
            <a:t>w zakresie wyposażenia bazy dydaktycznej</a:t>
          </a:r>
        </a:p>
      </dgm:t>
    </dgm:pt>
    <dgm:pt modelId="{88BD3D4C-FA32-48F5-B028-4730479B7484}" type="parTrans" cxnId="{CCF3FB2C-D308-44E0-A049-32DAC258E4A5}">
      <dgm:prSet/>
      <dgm:spPr/>
      <dgm:t>
        <a:bodyPr/>
        <a:lstStyle/>
        <a:p>
          <a:endParaRPr lang="pl-PL"/>
        </a:p>
      </dgm:t>
    </dgm:pt>
    <dgm:pt modelId="{E812EFDA-BB98-4562-8F68-7D9C878965E6}" type="sibTrans" cxnId="{CCF3FB2C-D308-44E0-A049-32DAC258E4A5}">
      <dgm:prSet/>
      <dgm:spPr/>
      <dgm:t>
        <a:bodyPr/>
        <a:lstStyle/>
        <a:p>
          <a:endParaRPr lang="pl-PL"/>
        </a:p>
      </dgm:t>
    </dgm:pt>
    <dgm:pt modelId="{CB3146AD-D53B-41D8-B846-25398EF70958}">
      <dgm:prSet/>
      <dgm:spPr/>
      <dgm:t>
        <a:bodyPr/>
        <a:lstStyle/>
        <a:p>
          <a:r>
            <a:rPr lang="pl-PL" sz="1000" dirty="0">
              <a:latin typeface="Times New Roman" pitchFamily="18" charset="0"/>
              <a:cs typeface="Times New Roman" pitchFamily="18" charset="0"/>
            </a:rPr>
            <a:t>Współuczestnictwo</a:t>
          </a:r>
          <a:br>
            <a:rPr lang="pl-PL" sz="1000" dirty="0">
              <a:latin typeface="Times New Roman" pitchFamily="18" charset="0"/>
              <a:cs typeface="Times New Roman" pitchFamily="18" charset="0"/>
            </a:rPr>
          </a:br>
          <a:r>
            <a:rPr lang="pl-PL" sz="1000" dirty="0">
              <a:latin typeface="Times New Roman" pitchFamily="18" charset="0"/>
              <a:cs typeface="Times New Roman" pitchFamily="18" charset="0"/>
            </a:rPr>
            <a:t> w projektach realizowanych ze środków Europejskiego Funduszu Społecznego</a:t>
          </a:r>
        </a:p>
      </dgm:t>
    </dgm:pt>
    <dgm:pt modelId="{34FF1644-56C9-40DF-B7F2-F509442A25B1}" type="parTrans" cxnId="{9403B290-E47B-4561-82A0-9D96293C1BF0}">
      <dgm:prSet/>
      <dgm:spPr/>
      <dgm:t>
        <a:bodyPr/>
        <a:lstStyle/>
        <a:p>
          <a:endParaRPr lang="pl-PL"/>
        </a:p>
      </dgm:t>
    </dgm:pt>
    <dgm:pt modelId="{77B333FF-125C-413B-9F79-7DEF7F4CB613}" type="sibTrans" cxnId="{9403B290-E47B-4561-82A0-9D96293C1BF0}">
      <dgm:prSet/>
      <dgm:spPr/>
      <dgm:t>
        <a:bodyPr/>
        <a:lstStyle/>
        <a:p>
          <a:endParaRPr lang="pl-PL"/>
        </a:p>
      </dgm:t>
    </dgm:pt>
    <dgm:pt modelId="{4D90D459-7861-42EB-914A-EA226A629570}" type="pres">
      <dgm:prSet presAssocID="{5AD86838-534F-4216-B9FC-E91E92E5C466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8FD1BE42-21C4-4FFD-B05B-ECA64FAC4B98}" type="pres">
      <dgm:prSet presAssocID="{6571A2E3-FF1F-4903-9D4C-A8078F73F29A}" presName="centerShape" presStyleLbl="node0" presStyleIdx="0" presStyleCnt="1"/>
      <dgm:spPr/>
      <dgm:t>
        <a:bodyPr/>
        <a:lstStyle/>
        <a:p>
          <a:endParaRPr lang="pl-PL"/>
        </a:p>
      </dgm:t>
    </dgm:pt>
    <dgm:pt modelId="{DC2558DB-64D0-4EC2-BB8C-076A9B0A0C46}" type="pres">
      <dgm:prSet presAssocID="{C92779E9-F657-4D65-876B-E51D56698F93}" presName="parTrans" presStyleLbl="bgSibTrans2D1" presStyleIdx="0" presStyleCnt="7"/>
      <dgm:spPr/>
      <dgm:t>
        <a:bodyPr/>
        <a:lstStyle/>
        <a:p>
          <a:endParaRPr lang="pl-PL"/>
        </a:p>
      </dgm:t>
    </dgm:pt>
    <dgm:pt modelId="{54013525-F1FA-4F99-BFDA-FDF624F072F5}" type="pres">
      <dgm:prSet presAssocID="{873E7B83-D67F-41DC-A36D-0E7DFEE4B0B7}" presName="node" presStyleLbl="node1" presStyleIdx="0" presStyleCnt="7" custScaleX="14372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869D584-6C5A-421B-9787-0C478167D85E}" type="pres">
      <dgm:prSet presAssocID="{BE6FF559-794D-41C4-BDBB-4CE1D59DA1EB}" presName="parTrans" presStyleLbl="bgSibTrans2D1" presStyleIdx="1" presStyleCnt="7"/>
      <dgm:spPr/>
      <dgm:t>
        <a:bodyPr/>
        <a:lstStyle/>
        <a:p>
          <a:endParaRPr lang="pl-PL"/>
        </a:p>
      </dgm:t>
    </dgm:pt>
    <dgm:pt modelId="{2BC8BA4C-C346-4EFC-9CEF-9DDD0F716081}" type="pres">
      <dgm:prSet presAssocID="{EAEB1FE2-00D7-4F1C-8FC0-AE4470FDE46E}" presName="node" presStyleLbl="node1" presStyleIdx="1" presStyleCnt="7" custScaleX="145848" custRadScaleRad="103663" custRadScaleInc="-24439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4A9D5E6-A466-4C9A-AB83-040B29C50D67}" type="pres">
      <dgm:prSet presAssocID="{596F87BF-78E6-42C4-9881-74791A7A68CF}" presName="parTrans" presStyleLbl="bgSibTrans2D1" presStyleIdx="2" presStyleCnt="7"/>
      <dgm:spPr/>
      <dgm:t>
        <a:bodyPr/>
        <a:lstStyle/>
        <a:p>
          <a:endParaRPr lang="pl-PL"/>
        </a:p>
      </dgm:t>
    </dgm:pt>
    <dgm:pt modelId="{AE3E5E4C-2500-4120-84DC-AEB49454BCD0}" type="pres">
      <dgm:prSet presAssocID="{4E39A5E5-2B75-4ED5-A6F7-F69BE2F5A627}" presName="node" presStyleLbl="node1" presStyleIdx="2" presStyleCnt="7" custScaleX="145885" custRadScaleRad="106441" custRadScaleInc="-44410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3F89357-87FF-42B1-ADB8-97934ED3C7D4}" type="pres">
      <dgm:prSet presAssocID="{34FF1644-56C9-40DF-B7F2-F509442A25B1}" presName="parTrans" presStyleLbl="bgSibTrans2D1" presStyleIdx="3" presStyleCnt="7"/>
      <dgm:spPr/>
      <dgm:t>
        <a:bodyPr/>
        <a:lstStyle/>
        <a:p>
          <a:endParaRPr lang="pl-PL"/>
        </a:p>
      </dgm:t>
    </dgm:pt>
    <dgm:pt modelId="{00199B54-2A11-4B5E-9A5C-17B85187FAB8}" type="pres">
      <dgm:prSet presAssocID="{CB3146AD-D53B-41D8-B846-25398EF70958}" presName="node" presStyleLbl="node1" presStyleIdx="3" presStyleCnt="7" custScaleX="145321" custRadScaleRad="95335" custRadScaleInc="-1226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EA2C17B-C60B-4823-9B3B-6BD97D835775}" type="pres">
      <dgm:prSet presAssocID="{88BD3D4C-FA32-48F5-B028-4730479B7484}" presName="parTrans" presStyleLbl="bgSibTrans2D1" presStyleIdx="4" presStyleCnt="7" custLinFactNeighborX="-6849"/>
      <dgm:spPr/>
      <dgm:t>
        <a:bodyPr/>
        <a:lstStyle/>
        <a:p>
          <a:endParaRPr lang="pl-PL"/>
        </a:p>
      </dgm:t>
    </dgm:pt>
    <dgm:pt modelId="{0EA034F3-F83C-4497-A95F-69733373E1AE}" type="pres">
      <dgm:prSet presAssocID="{CB1EAB4A-FB2C-4D63-8602-DC52B5B0B41E}" presName="node" presStyleLbl="node1" presStyleIdx="4" presStyleCnt="7" custScaleX="149779" custRadScaleRad="103708" custRadScaleInc="3389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D36D6FC-0143-4C09-B37C-A0CF1A6767D9}" type="pres">
      <dgm:prSet presAssocID="{D88C0DB7-D052-442F-86D2-C34E68789978}" presName="parTrans" presStyleLbl="bgSibTrans2D1" presStyleIdx="5" presStyleCnt="7"/>
      <dgm:spPr/>
      <dgm:t>
        <a:bodyPr/>
        <a:lstStyle/>
        <a:p>
          <a:endParaRPr lang="pl-PL"/>
        </a:p>
      </dgm:t>
    </dgm:pt>
    <dgm:pt modelId="{2FB21E82-F345-4E22-BB76-F01460D4E231}" type="pres">
      <dgm:prSet presAssocID="{3F1925D0-6AF4-45BB-B88A-A013E82C765B}" presName="node" presStyleLbl="node1" presStyleIdx="5" presStyleCnt="7" custScaleX="135794" custRadScaleRad="99464" custRadScaleInc="19209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C3C2F96-8BB9-41A0-8B08-A9CBC5E285E6}" type="pres">
      <dgm:prSet presAssocID="{A4D4E31B-463F-484A-A5FD-013D044CA2C3}" presName="parTrans" presStyleLbl="bgSibTrans2D1" presStyleIdx="6" presStyleCnt="7"/>
      <dgm:spPr/>
      <dgm:t>
        <a:bodyPr/>
        <a:lstStyle/>
        <a:p>
          <a:endParaRPr lang="pl-PL"/>
        </a:p>
      </dgm:t>
    </dgm:pt>
    <dgm:pt modelId="{0BB4F764-663D-48DD-8B1F-41877F7073D1}" type="pres">
      <dgm:prSet presAssocID="{6964C821-7CC9-421C-94F2-9FAF903E9AF9}" presName="node" presStyleLbl="node1" presStyleIdx="6" presStyleCnt="7" custScaleX="14718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CCF3FB2C-D308-44E0-A049-32DAC258E4A5}" srcId="{6571A2E3-FF1F-4903-9D4C-A8078F73F29A}" destId="{CB1EAB4A-FB2C-4D63-8602-DC52B5B0B41E}" srcOrd="4" destOrd="0" parTransId="{88BD3D4C-FA32-48F5-B028-4730479B7484}" sibTransId="{E812EFDA-BB98-4562-8F68-7D9C878965E6}"/>
    <dgm:cxn modelId="{1FC45F29-5EC1-4C22-83E6-0C1EBE2130C0}" type="presOf" srcId="{4E39A5E5-2B75-4ED5-A6F7-F69BE2F5A627}" destId="{AE3E5E4C-2500-4120-84DC-AEB49454BCD0}" srcOrd="0" destOrd="0" presId="urn:microsoft.com/office/officeart/2005/8/layout/radial4"/>
    <dgm:cxn modelId="{2C1BD519-1F2C-41FD-9D06-8E527F1B6785}" srcId="{6571A2E3-FF1F-4903-9D4C-A8078F73F29A}" destId="{873E7B83-D67F-41DC-A36D-0E7DFEE4B0B7}" srcOrd="0" destOrd="0" parTransId="{C92779E9-F657-4D65-876B-E51D56698F93}" sibTransId="{70ED29CE-D390-4047-95EF-7BE912A5CA12}"/>
    <dgm:cxn modelId="{8E0EAA83-14EC-409B-B798-CAAD4DEA3456}" srcId="{6571A2E3-FF1F-4903-9D4C-A8078F73F29A}" destId="{6964C821-7CC9-421C-94F2-9FAF903E9AF9}" srcOrd="6" destOrd="0" parTransId="{A4D4E31B-463F-484A-A5FD-013D044CA2C3}" sibTransId="{5CAA2033-FC50-40D3-BDDD-C337F55E9EEB}"/>
    <dgm:cxn modelId="{5A5B32CD-156E-4764-B346-A790AB49FF44}" type="presOf" srcId="{88BD3D4C-FA32-48F5-B028-4730479B7484}" destId="{DEA2C17B-C60B-4823-9B3B-6BD97D835775}" srcOrd="0" destOrd="0" presId="urn:microsoft.com/office/officeart/2005/8/layout/radial4"/>
    <dgm:cxn modelId="{403B1498-1E58-4CD1-B8FE-09AA3C14F99C}" srcId="{5AD86838-534F-4216-B9FC-E91E92E5C466}" destId="{6571A2E3-FF1F-4903-9D4C-A8078F73F29A}" srcOrd="0" destOrd="0" parTransId="{725D8C7E-CDD1-4206-B6FE-AD6F14810045}" sibTransId="{A5310A3A-4728-451D-BC3A-21B0981657BB}"/>
    <dgm:cxn modelId="{E4CAFD1B-D512-46B2-A3C0-57DA77DC3F8B}" type="presOf" srcId="{BE6FF559-794D-41C4-BDBB-4CE1D59DA1EB}" destId="{2869D584-6C5A-421B-9787-0C478167D85E}" srcOrd="0" destOrd="0" presId="urn:microsoft.com/office/officeart/2005/8/layout/radial4"/>
    <dgm:cxn modelId="{0B802DEB-DBEB-46D3-994C-B63B8D53D53C}" type="presOf" srcId="{5AD86838-534F-4216-B9FC-E91E92E5C466}" destId="{4D90D459-7861-42EB-914A-EA226A629570}" srcOrd="0" destOrd="0" presId="urn:microsoft.com/office/officeart/2005/8/layout/radial4"/>
    <dgm:cxn modelId="{6384A9E2-B4E1-49F8-A3C7-3D9268CE7120}" type="presOf" srcId="{3F1925D0-6AF4-45BB-B88A-A013E82C765B}" destId="{2FB21E82-F345-4E22-BB76-F01460D4E231}" srcOrd="0" destOrd="0" presId="urn:microsoft.com/office/officeart/2005/8/layout/radial4"/>
    <dgm:cxn modelId="{A10A8F81-4AA3-46B7-B79C-8323487649AB}" type="presOf" srcId="{CB1EAB4A-FB2C-4D63-8602-DC52B5B0B41E}" destId="{0EA034F3-F83C-4497-A95F-69733373E1AE}" srcOrd="0" destOrd="0" presId="urn:microsoft.com/office/officeart/2005/8/layout/radial4"/>
    <dgm:cxn modelId="{7AA60B5C-4E5F-4D9F-9EF5-A833DFCAA6B7}" type="presOf" srcId="{D88C0DB7-D052-442F-86D2-C34E68789978}" destId="{8D36D6FC-0143-4C09-B37C-A0CF1A6767D9}" srcOrd="0" destOrd="0" presId="urn:microsoft.com/office/officeart/2005/8/layout/radial4"/>
    <dgm:cxn modelId="{A9593C3B-79C7-476C-8F64-6D98E5FF9934}" type="presOf" srcId="{873E7B83-D67F-41DC-A36D-0E7DFEE4B0B7}" destId="{54013525-F1FA-4F99-BFDA-FDF624F072F5}" srcOrd="0" destOrd="0" presId="urn:microsoft.com/office/officeart/2005/8/layout/radial4"/>
    <dgm:cxn modelId="{BCC0591F-CA8C-4EDB-91B9-24C3ED1650FE}" type="presOf" srcId="{6964C821-7CC9-421C-94F2-9FAF903E9AF9}" destId="{0BB4F764-663D-48DD-8B1F-41877F7073D1}" srcOrd="0" destOrd="0" presId="urn:microsoft.com/office/officeart/2005/8/layout/radial4"/>
    <dgm:cxn modelId="{6A8ADFCC-B52D-4555-A954-5169864F42D5}" type="presOf" srcId="{CB3146AD-D53B-41D8-B846-25398EF70958}" destId="{00199B54-2A11-4B5E-9A5C-17B85187FAB8}" srcOrd="0" destOrd="0" presId="urn:microsoft.com/office/officeart/2005/8/layout/radial4"/>
    <dgm:cxn modelId="{21A8EC58-D3DD-4327-8C11-F470FC9129D7}" srcId="{6571A2E3-FF1F-4903-9D4C-A8078F73F29A}" destId="{EAEB1FE2-00D7-4F1C-8FC0-AE4470FDE46E}" srcOrd="1" destOrd="0" parTransId="{BE6FF559-794D-41C4-BDBB-4CE1D59DA1EB}" sibTransId="{FEB7A96F-58D4-4CCC-9B4C-16D5238DA41D}"/>
    <dgm:cxn modelId="{9506D7CB-EFC7-4703-8C96-B9DB487B4248}" type="presOf" srcId="{34FF1644-56C9-40DF-B7F2-F509442A25B1}" destId="{13F89357-87FF-42B1-ADB8-97934ED3C7D4}" srcOrd="0" destOrd="0" presId="urn:microsoft.com/office/officeart/2005/8/layout/radial4"/>
    <dgm:cxn modelId="{C0BF4348-6F4B-4274-A09B-CCC0D3731E64}" type="presOf" srcId="{EAEB1FE2-00D7-4F1C-8FC0-AE4470FDE46E}" destId="{2BC8BA4C-C346-4EFC-9CEF-9DDD0F716081}" srcOrd="0" destOrd="0" presId="urn:microsoft.com/office/officeart/2005/8/layout/radial4"/>
    <dgm:cxn modelId="{0BD36B31-FEBD-4B05-917D-48D3FC881037}" type="presOf" srcId="{6571A2E3-FF1F-4903-9D4C-A8078F73F29A}" destId="{8FD1BE42-21C4-4FFD-B05B-ECA64FAC4B98}" srcOrd="0" destOrd="0" presId="urn:microsoft.com/office/officeart/2005/8/layout/radial4"/>
    <dgm:cxn modelId="{9403B290-E47B-4561-82A0-9D96293C1BF0}" srcId="{6571A2E3-FF1F-4903-9D4C-A8078F73F29A}" destId="{CB3146AD-D53B-41D8-B846-25398EF70958}" srcOrd="3" destOrd="0" parTransId="{34FF1644-56C9-40DF-B7F2-F509442A25B1}" sibTransId="{77B333FF-125C-413B-9F79-7DEF7F4CB613}"/>
    <dgm:cxn modelId="{C8646BA1-3C76-40BE-8EC9-8890E291A298}" srcId="{6571A2E3-FF1F-4903-9D4C-A8078F73F29A}" destId="{3F1925D0-6AF4-45BB-B88A-A013E82C765B}" srcOrd="5" destOrd="0" parTransId="{D88C0DB7-D052-442F-86D2-C34E68789978}" sibTransId="{EA2EA391-EE82-449A-84AB-0CB90367E851}"/>
    <dgm:cxn modelId="{1E3BA776-48C9-42AD-84A4-FCD1C4E9C4CF}" srcId="{6571A2E3-FF1F-4903-9D4C-A8078F73F29A}" destId="{4E39A5E5-2B75-4ED5-A6F7-F69BE2F5A627}" srcOrd="2" destOrd="0" parTransId="{596F87BF-78E6-42C4-9881-74791A7A68CF}" sibTransId="{529E8E11-56AD-4461-BAED-756FA58A320E}"/>
    <dgm:cxn modelId="{BCF85828-2AE3-4324-932B-B3D4E945371A}" type="presOf" srcId="{A4D4E31B-463F-484A-A5FD-013D044CA2C3}" destId="{5C3C2F96-8BB9-41A0-8B08-A9CBC5E285E6}" srcOrd="0" destOrd="0" presId="urn:microsoft.com/office/officeart/2005/8/layout/radial4"/>
    <dgm:cxn modelId="{C522A459-1B58-4CC8-9BEB-CAFCC8FFDE6C}" type="presOf" srcId="{596F87BF-78E6-42C4-9881-74791A7A68CF}" destId="{64A9D5E6-A466-4C9A-AB83-040B29C50D67}" srcOrd="0" destOrd="0" presId="urn:microsoft.com/office/officeart/2005/8/layout/radial4"/>
    <dgm:cxn modelId="{4E1C91C7-BB48-4B7B-8363-9AA0191A1FF2}" type="presOf" srcId="{C92779E9-F657-4D65-876B-E51D56698F93}" destId="{DC2558DB-64D0-4EC2-BB8C-076A9B0A0C46}" srcOrd="0" destOrd="0" presId="urn:microsoft.com/office/officeart/2005/8/layout/radial4"/>
    <dgm:cxn modelId="{0B334318-FF1C-4A87-8A05-F61C507692D2}" type="presParOf" srcId="{4D90D459-7861-42EB-914A-EA226A629570}" destId="{8FD1BE42-21C4-4FFD-B05B-ECA64FAC4B98}" srcOrd="0" destOrd="0" presId="urn:microsoft.com/office/officeart/2005/8/layout/radial4"/>
    <dgm:cxn modelId="{73AD74E8-9681-4CE9-A26F-777C744783DF}" type="presParOf" srcId="{4D90D459-7861-42EB-914A-EA226A629570}" destId="{DC2558DB-64D0-4EC2-BB8C-076A9B0A0C46}" srcOrd="1" destOrd="0" presId="urn:microsoft.com/office/officeart/2005/8/layout/radial4"/>
    <dgm:cxn modelId="{9AFE9797-9F91-42BC-B899-CF744196F9CF}" type="presParOf" srcId="{4D90D459-7861-42EB-914A-EA226A629570}" destId="{54013525-F1FA-4F99-BFDA-FDF624F072F5}" srcOrd="2" destOrd="0" presId="urn:microsoft.com/office/officeart/2005/8/layout/radial4"/>
    <dgm:cxn modelId="{B9C93E54-2297-469B-ACF2-78F4DD17788C}" type="presParOf" srcId="{4D90D459-7861-42EB-914A-EA226A629570}" destId="{2869D584-6C5A-421B-9787-0C478167D85E}" srcOrd="3" destOrd="0" presId="urn:microsoft.com/office/officeart/2005/8/layout/radial4"/>
    <dgm:cxn modelId="{9A7EBB5E-F354-4899-9FFC-A7D50449AA7A}" type="presParOf" srcId="{4D90D459-7861-42EB-914A-EA226A629570}" destId="{2BC8BA4C-C346-4EFC-9CEF-9DDD0F716081}" srcOrd="4" destOrd="0" presId="urn:microsoft.com/office/officeart/2005/8/layout/radial4"/>
    <dgm:cxn modelId="{BCAAAADE-27AE-470F-928D-40176F673F95}" type="presParOf" srcId="{4D90D459-7861-42EB-914A-EA226A629570}" destId="{64A9D5E6-A466-4C9A-AB83-040B29C50D67}" srcOrd="5" destOrd="0" presId="urn:microsoft.com/office/officeart/2005/8/layout/radial4"/>
    <dgm:cxn modelId="{8D684813-46EB-437E-8DF0-3B1A7B8A44C9}" type="presParOf" srcId="{4D90D459-7861-42EB-914A-EA226A629570}" destId="{AE3E5E4C-2500-4120-84DC-AEB49454BCD0}" srcOrd="6" destOrd="0" presId="urn:microsoft.com/office/officeart/2005/8/layout/radial4"/>
    <dgm:cxn modelId="{57002EEA-2C9D-4B61-9F21-76A09A28D1AB}" type="presParOf" srcId="{4D90D459-7861-42EB-914A-EA226A629570}" destId="{13F89357-87FF-42B1-ADB8-97934ED3C7D4}" srcOrd="7" destOrd="0" presId="urn:microsoft.com/office/officeart/2005/8/layout/radial4"/>
    <dgm:cxn modelId="{3FF58548-ACC6-4C8C-BDFE-DD83D61B5455}" type="presParOf" srcId="{4D90D459-7861-42EB-914A-EA226A629570}" destId="{00199B54-2A11-4B5E-9A5C-17B85187FAB8}" srcOrd="8" destOrd="0" presId="urn:microsoft.com/office/officeart/2005/8/layout/radial4"/>
    <dgm:cxn modelId="{BAEB6502-32B7-4572-A5C7-210D79993252}" type="presParOf" srcId="{4D90D459-7861-42EB-914A-EA226A629570}" destId="{DEA2C17B-C60B-4823-9B3B-6BD97D835775}" srcOrd="9" destOrd="0" presId="urn:microsoft.com/office/officeart/2005/8/layout/radial4"/>
    <dgm:cxn modelId="{611C3B5E-631F-4173-A872-7A3F75663833}" type="presParOf" srcId="{4D90D459-7861-42EB-914A-EA226A629570}" destId="{0EA034F3-F83C-4497-A95F-69733373E1AE}" srcOrd="10" destOrd="0" presId="urn:microsoft.com/office/officeart/2005/8/layout/radial4"/>
    <dgm:cxn modelId="{FE9CBF59-7A1C-4347-9ACD-7C6D0AF1F521}" type="presParOf" srcId="{4D90D459-7861-42EB-914A-EA226A629570}" destId="{8D36D6FC-0143-4C09-B37C-A0CF1A6767D9}" srcOrd="11" destOrd="0" presId="urn:microsoft.com/office/officeart/2005/8/layout/radial4"/>
    <dgm:cxn modelId="{45094D33-73ED-4739-B0BE-1AD193169BE4}" type="presParOf" srcId="{4D90D459-7861-42EB-914A-EA226A629570}" destId="{2FB21E82-F345-4E22-BB76-F01460D4E231}" srcOrd="12" destOrd="0" presId="urn:microsoft.com/office/officeart/2005/8/layout/radial4"/>
    <dgm:cxn modelId="{DD7EC029-0335-4C1B-984D-6D339174DFDF}" type="presParOf" srcId="{4D90D459-7861-42EB-914A-EA226A629570}" destId="{5C3C2F96-8BB9-41A0-8B08-A9CBC5E285E6}" srcOrd="13" destOrd="0" presId="urn:microsoft.com/office/officeart/2005/8/layout/radial4"/>
    <dgm:cxn modelId="{ACC46F81-FF89-43DF-A5B6-0C6119C17A8B}" type="presParOf" srcId="{4D90D459-7861-42EB-914A-EA226A629570}" destId="{0BB4F764-663D-48DD-8B1F-41877F7073D1}" srcOrd="1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AD86838-534F-4216-B9FC-E91E92E5C466}" type="doc">
      <dgm:prSet loTypeId="urn:microsoft.com/office/officeart/2005/8/layout/radial4" loCatId="relationship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pl-PL"/>
        </a:p>
      </dgm:t>
    </dgm:pt>
    <dgm:pt modelId="{6571A2E3-FF1F-4903-9D4C-A8078F73F29A}">
      <dgm:prSet phldrT="[Tekst]" custT="1"/>
      <dgm:spPr/>
      <dgm:t>
        <a:bodyPr/>
        <a:lstStyle/>
        <a:p>
          <a:pPr algn="ctr"/>
          <a:r>
            <a:rPr lang="pl-PL" sz="1800" dirty="0">
              <a:latin typeface="Times New Roman" pitchFamily="18" charset="0"/>
              <a:cs typeface="Times New Roman" pitchFamily="18" charset="0"/>
            </a:rPr>
            <a:t>Program Rozwojowy</a:t>
          </a:r>
        </a:p>
      </dgm:t>
    </dgm:pt>
    <dgm:pt modelId="{725D8C7E-CDD1-4206-B6FE-AD6F14810045}" type="parTrans" cxnId="{403B1498-1E58-4CD1-B8FE-09AA3C14F99C}">
      <dgm:prSet/>
      <dgm:spPr/>
      <dgm:t>
        <a:bodyPr/>
        <a:lstStyle/>
        <a:p>
          <a:pPr algn="ctr"/>
          <a:endParaRPr lang="pl-PL"/>
        </a:p>
      </dgm:t>
    </dgm:pt>
    <dgm:pt modelId="{A5310A3A-4728-451D-BC3A-21B0981657BB}" type="sibTrans" cxnId="{403B1498-1E58-4CD1-B8FE-09AA3C14F99C}">
      <dgm:prSet/>
      <dgm:spPr/>
      <dgm:t>
        <a:bodyPr/>
        <a:lstStyle/>
        <a:p>
          <a:pPr algn="ctr"/>
          <a:endParaRPr lang="pl-PL"/>
        </a:p>
      </dgm:t>
    </dgm:pt>
    <dgm:pt modelId="{873E7B83-D67F-41DC-A36D-0E7DFEE4B0B7}">
      <dgm:prSet phldrT="[Tekst]" custT="1"/>
      <dgm:spPr/>
      <dgm:t>
        <a:bodyPr/>
        <a:lstStyle/>
        <a:p>
          <a:pPr algn="ctr"/>
          <a:r>
            <a:rPr lang="pl-PL" sz="1400" dirty="0">
              <a:latin typeface="Times New Roman" pitchFamily="18" charset="0"/>
              <a:cs typeface="Times New Roman" pitchFamily="18" charset="0"/>
            </a:rPr>
            <a:t>Zaplanowany </a:t>
          </a:r>
          <a:r>
            <a:rPr lang="pl-PL" sz="1400" dirty="0" smtClean="0">
              <a:latin typeface="Times New Roman" pitchFamily="18" charset="0"/>
              <a:cs typeface="Times New Roman" pitchFamily="18" charset="0"/>
            </a:rPr>
            <a:t> w </a:t>
          </a:r>
          <a:r>
            <a:rPr lang="pl-PL" sz="1400" dirty="0">
              <a:latin typeface="Times New Roman" pitchFamily="18" charset="0"/>
              <a:cs typeface="Times New Roman" pitchFamily="18" charset="0"/>
            </a:rPr>
            <a:t>czasie</a:t>
          </a:r>
        </a:p>
      </dgm:t>
    </dgm:pt>
    <dgm:pt modelId="{C92779E9-F657-4D65-876B-E51D56698F93}" type="parTrans" cxnId="{2C1BD519-1F2C-41FD-9D06-8E527F1B6785}">
      <dgm:prSet/>
      <dgm:spPr/>
      <dgm:t>
        <a:bodyPr/>
        <a:lstStyle/>
        <a:p>
          <a:pPr algn="ctr"/>
          <a:endParaRPr lang="pl-PL"/>
        </a:p>
      </dgm:t>
    </dgm:pt>
    <dgm:pt modelId="{70ED29CE-D390-4047-95EF-7BE912A5CA12}" type="sibTrans" cxnId="{2C1BD519-1F2C-41FD-9D06-8E527F1B6785}">
      <dgm:prSet/>
      <dgm:spPr/>
      <dgm:t>
        <a:bodyPr/>
        <a:lstStyle/>
        <a:p>
          <a:pPr algn="ctr"/>
          <a:endParaRPr lang="pl-PL"/>
        </a:p>
      </dgm:t>
    </dgm:pt>
    <dgm:pt modelId="{6964C821-7CC9-421C-94F2-9FAF903E9AF9}">
      <dgm:prSet custT="1"/>
      <dgm:spPr/>
      <dgm:t>
        <a:bodyPr/>
        <a:lstStyle/>
        <a:p>
          <a:pPr algn="ctr"/>
          <a:r>
            <a:rPr lang="pl-PL" sz="1400" dirty="0">
              <a:latin typeface="Times New Roman" pitchFamily="18" charset="0"/>
              <a:cs typeface="Times New Roman" pitchFamily="18" charset="0"/>
            </a:rPr>
            <a:t>Wyodrębniony budżet zadaniowy</a:t>
          </a:r>
        </a:p>
      </dgm:t>
    </dgm:pt>
    <dgm:pt modelId="{A4D4E31B-463F-484A-A5FD-013D044CA2C3}" type="parTrans" cxnId="{8E0EAA83-14EC-409B-B798-CAAD4DEA3456}">
      <dgm:prSet/>
      <dgm:spPr/>
      <dgm:t>
        <a:bodyPr/>
        <a:lstStyle/>
        <a:p>
          <a:pPr algn="ctr"/>
          <a:endParaRPr lang="pl-PL"/>
        </a:p>
      </dgm:t>
    </dgm:pt>
    <dgm:pt modelId="{5CAA2033-FC50-40D3-BDDD-C337F55E9EEB}" type="sibTrans" cxnId="{8E0EAA83-14EC-409B-B798-CAAD4DEA3456}">
      <dgm:prSet/>
      <dgm:spPr/>
      <dgm:t>
        <a:bodyPr/>
        <a:lstStyle/>
        <a:p>
          <a:pPr algn="ctr"/>
          <a:endParaRPr lang="pl-PL"/>
        </a:p>
      </dgm:t>
    </dgm:pt>
    <dgm:pt modelId="{3F1925D0-6AF4-45BB-B88A-A013E82C765B}">
      <dgm:prSet custT="1"/>
      <dgm:spPr/>
      <dgm:t>
        <a:bodyPr/>
        <a:lstStyle/>
        <a:p>
          <a:pPr algn="ctr"/>
          <a:r>
            <a:rPr lang="pl-PL" sz="1400" dirty="0">
              <a:latin typeface="Times New Roman" pitchFamily="18" charset="0"/>
              <a:cs typeface="Times New Roman" pitchFamily="18" charset="0"/>
            </a:rPr>
            <a:t>Zawiera wykonalne cele</a:t>
          </a:r>
          <a:endParaRPr lang="pl-PL" sz="1400" dirty="0"/>
        </a:p>
      </dgm:t>
    </dgm:pt>
    <dgm:pt modelId="{D88C0DB7-D052-442F-86D2-C34E68789978}" type="parTrans" cxnId="{C8646BA1-3C76-40BE-8EC9-8890E291A298}">
      <dgm:prSet/>
      <dgm:spPr/>
      <dgm:t>
        <a:bodyPr/>
        <a:lstStyle/>
        <a:p>
          <a:pPr algn="ctr"/>
          <a:endParaRPr lang="pl-PL"/>
        </a:p>
      </dgm:t>
    </dgm:pt>
    <dgm:pt modelId="{EA2EA391-EE82-449A-84AB-0CB90367E851}" type="sibTrans" cxnId="{C8646BA1-3C76-40BE-8EC9-8890E291A298}">
      <dgm:prSet/>
      <dgm:spPr/>
      <dgm:t>
        <a:bodyPr/>
        <a:lstStyle/>
        <a:p>
          <a:pPr algn="ctr"/>
          <a:endParaRPr lang="pl-PL"/>
        </a:p>
      </dgm:t>
    </dgm:pt>
    <dgm:pt modelId="{CB3146AD-D53B-41D8-B846-25398EF70958}">
      <dgm:prSet custT="1"/>
      <dgm:spPr/>
      <dgm:t>
        <a:bodyPr/>
        <a:lstStyle/>
        <a:p>
          <a:pPr algn="ctr">
            <a:lnSpc>
              <a:spcPts val="1600"/>
            </a:lnSpc>
          </a:pPr>
          <a:r>
            <a:rPr lang="pl-PL" sz="1400" spc="40" baseline="0" dirty="0">
              <a:latin typeface="Times New Roman" pitchFamily="18" charset="0"/>
              <a:cs typeface="Times New Roman" pitchFamily="18" charset="0"/>
            </a:rPr>
            <a:t>Wynika z diagnozy </a:t>
          </a:r>
          <a:r>
            <a:rPr lang="pl-PL" sz="1400" spc="40" baseline="0" dirty="0" smtClean="0">
              <a:latin typeface="Times New Roman" pitchFamily="18" charset="0"/>
              <a:cs typeface="Times New Roman" pitchFamily="18" charset="0"/>
            </a:rPr>
            <a:t>problemów i </a:t>
          </a:r>
          <a:r>
            <a:rPr lang="pl-PL" sz="1400" spc="40" baseline="0" dirty="0">
              <a:latin typeface="Times New Roman" pitchFamily="18" charset="0"/>
              <a:cs typeface="Times New Roman" pitchFamily="18" charset="0"/>
            </a:rPr>
            <a:t>potrzeb</a:t>
          </a:r>
        </a:p>
      </dgm:t>
    </dgm:pt>
    <dgm:pt modelId="{34FF1644-56C9-40DF-B7F2-F509442A25B1}" type="parTrans" cxnId="{9403B290-E47B-4561-82A0-9D96293C1BF0}">
      <dgm:prSet/>
      <dgm:spPr/>
      <dgm:t>
        <a:bodyPr/>
        <a:lstStyle/>
        <a:p>
          <a:pPr algn="ctr"/>
          <a:endParaRPr lang="pl-PL"/>
        </a:p>
      </dgm:t>
    </dgm:pt>
    <dgm:pt modelId="{77B333FF-125C-413B-9F79-7DEF7F4CB613}" type="sibTrans" cxnId="{9403B290-E47B-4561-82A0-9D96293C1BF0}">
      <dgm:prSet/>
      <dgm:spPr/>
      <dgm:t>
        <a:bodyPr/>
        <a:lstStyle/>
        <a:p>
          <a:pPr algn="ctr"/>
          <a:endParaRPr lang="pl-PL"/>
        </a:p>
      </dgm:t>
    </dgm:pt>
    <dgm:pt modelId="{EAEB1FE2-00D7-4F1C-8FC0-AE4470FDE46E}">
      <dgm:prSet phldrT="[Tekst]" custT="1"/>
      <dgm:spPr/>
      <dgm:t>
        <a:bodyPr/>
        <a:lstStyle/>
        <a:p>
          <a:pPr algn="ctr"/>
          <a:r>
            <a:rPr lang="pl-PL" sz="1400" dirty="0" smtClean="0">
              <a:latin typeface="Times New Roman" pitchFamily="18" charset="0"/>
              <a:cs typeface="Times New Roman" pitchFamily="18" charset="0"/>
            </a:rPr>
            <a:t>Ukierunkowany na </a:t>
          </a:r>
          <a:r>
            <a:rPr lang="pl-PL" sz="1400" dirty="0">
              <a:latin typeface="Times New Roman" pitchFamily="18" charset="0"/>
              <a:cs typeface="Times New Roman" pitchFamily="18" charset="0"/>
            </a:rPr>
            <a:t>efekt</a:t>
          </a:r>
        </a:p>
      </dgm:t>
    </dgm:pt>
    <dgm:pt modelId="{FEB7A96F-58D4-4CCC-9B4C-16D5238DA41D}" type="sibTrans" cxnId="{21A8EC58-D3DD-4327-8C11-F470FC9129D7}">
      <dgm:prSet/>
      <dgm:spPr/>
      <dgm:t>
        <a:bodyPr/>
        <a:lstStyle/>
        <a:p>
          <a:pPr algn="ctr"/>
          <a:endParaRPr lang="pl-PL"/>
        </a:p>
      </dgm:t>
    </dgm:pt>
    <dgm:pt modelId="{BE6FF559-794D-41C4-BDBB-4CE1D59DA1EB}" type="parTrans" cxnId="{21A8EC58-D3DD-4327-8C11-F470FC9129D7}">
      <dgm:prSet/>
      <dgm:spPr/>
      <dgm:t>
        <a:bodyPr/>
        <a:lstStyle/>
        <a:p>
          <a:pPr algn="ctr"/>
          <a:endParaRPr lang="pl-PL"/>
        </a:p>
      </dgm:t>
    </dgm:pt>
    <dgm:pt modelId="{4D90D459-7861-42EB-914A-EA226A629570}" type="pres">
      <dgm:prSet presAssocID="{5AD86838-534F-4216-B9FC-E91E92E5C466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8FD1BE42-21C4-4FFD-B05B-ECA64FAC4B98}" type="pres">
      <dgm:prSet presAssocID="{6571A2E3-FF1F-4903-9D4C-A8078F73F29A}" presName="centerShape" presStyleLbl="node0" presStyleIdx="0" presStyleCnt="1"/>
      <dgm:spPr/>
      <dgm:t>
        <a:bodyPr/>
        <a:lstStyle/>
        <a:p>
          <a:endParaRPr lang="pl-PL"/>
        </a:p>
      </dgm:t>
    </dgm:pt>
    <dgm:pt modelId="{DC2558DB-64D0-4EC2-BB8C-076A9B0A0C46}" type="pres">
      <dgm:prSet presAssocID="{C92779E9-F657-4D65-876B-E51D56698F93}" presName="parTrans" presStyleLbl="bgSibTrans2D1" presStyleIdx="0" presStyleCnt="5"/>
      <dgm:spPr/>
      <dgm:t>
        <a:bodyPr/>
        <a:lstStyle/>
        <a:p>
          <a:endParaRPr lang="pl-PL"/>
        </a:p>
      </dgm:t>
    </dgm:pt>
    <dgm:pt modelId="{54013525-F1FA-4F99-BFDA-FDF624F072F5}" type="pres">
      <dgm:prSet presAssocID="{873E7B83-D67F-41DC-A36D-0E7DFEE4B0B7}" presName="node" presStyleLbl="node1" presStyleIdx="0" presStyleCnt="5" custScaleX="110251" custScaleY="65539" custRadScaleRad="110481" custRadScaleInc="-58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869D584-6C5A-421B-9787-0C478167D85E}" type="pres">
      <dgm:prSet presAssocID="{BE6FF559-794D-41C4-BDBB-4CE1D59DA1EB}" presName="parTrans" presStyleLbl="bgSibTrans2D1" presStyleIdx="1" presStyleCnt="5"/>
      <dgm:spPr/>
      <dgm:t>
        <a:bodyPr/>
        <a:lstStyle/>
        <a:p>
          <a:endParaRPr lang="pl-PL"/>
        </a:p>
      </dgm:t>
    </dgm:pt>
    <dgm:pt modelId="{2BC8BA4C-C346-4EFC-9CEF-9DDD0F716081}" type="pres">
      <dgm:prSet presAssocID="{EAEB1FE2-00D7-4F1C-8FC0-AE4470FDE46E}" presName="node" presStyleLbl="node1" presStyleIdx="1" presStyleCnt="5" custScaleX="117710" custScaleY="63698" custRadScaleRad="111605" custRadScaleInc="-2346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3F89357-87FF-42B1-ADB8-97934ED3C7D4}" type="pres">
      <dgm:prSet presAssocID="{34FF1644-56C9-40DF-B7F2-F509442A25B1}" presName="parTrans" presStyleLbl="bgSibTrans2D1" presStyleIdx="2" presStyleCnt="5" custAng="227340"/>
      <dgm:spPr/>
      <dgm:t>
        <a:bodyPr/>
        <a:lstStyle/>
        <a:p>
          <a:endParaRPr lang="pl-PL"/>
        </a:p>
      </dgm:t>
    </dgm:pt>
    <dgm:pt modelId="{00199B54-2A11-4B5E-9A5C-17B85187FAB8}" type="pres">
      <dgm:prSet presAssocID="{CB3146AD-D53B-41D8-B846-25398EF70958}" presName="node" presStyleLbl="node1" presStyleIdx="2" presStyleCnt="5" custScaleX="119950" custScaleY="61338" custRadScaleRad="98896" custRadScaleInc="-1052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D36D6FC-0143-4C09-B37C-A0CF1A6767D9}" type="pres">
      <dgm:prSet presAssocID="{D88C0DB7-D052-442F-86D2-C34E68789978}" presName="parTrans" presStyleLbl="bgSibTrans2D1" presStyleIdx="3" presStyleCnt="5"/>
      <dgm:spPr/>
      <dgm:t>
        <a:bodyPr/>
        <a:lstStyle/>
        <a:p>
          <a:endParaRPr lang="pl-PL"/>
        </a:p>
      </dgm:t>
    </dgm:pt>
    <dgm:pt modelId="{2FB21E82-F345-4E22-BB76-F01460D4E231}" type="pres">
      <dgm:prSet presAssocID="{3F1925D0-6AF4-45BB-B88A-A013E82C765B}" presName="node" presStyleLbl="node1" presStyleIdx="3" presStyleCnt="5" custScaleX="118281" custScaleY="56123" custRadScaleRad="113264" custRadScaleInc="1345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C3C2F96-8BB9-41A0-8B08-A9CBC5E285E6}" type="pres">
      <dgm:prSet presAssocID="{A4D4E31B-463F-484A-A5FD-013D044CA2C3}" presName="parTrans" presStyleLbl="bgSibTrans2D1" presStyleIdx="4" presStyleCnt="5"/>
      <dgm:spPr/>
      <dgm:t>
        <a:bodyPr/>
        <a:lstStyle/>
        <a:p>
          <a:endParaRPr lang="pl-PL"/>
        </a:p>
      </dgm:t>
    </dgm:pt>
    <dgm:pt modelId="{0BB4F764-663D-48DD-8B1F-41877F7073D1}" type="pres">
      <dgm:prSet presAssocID="{6964C821-7CC9-421C-94F2-9FAF903E9AF9}" presName="node" presStyleLbl="node1" presStyleIdx="4" presStyleCnt="5" custScaleX="116729" custScaleY="57183" custRadScaleRad="112496" custRadScaleInc="-570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2C1BD519-1F2C-41FD-9D06-8E527F1B6785}" srcId="{6571A2E3-FF1F-4903-9D4C-A8078F73F29A}" destId="{873E7B83-D67F-41DC-A36D-0E7DFEE4B0B7}" srcOrd="0" destOrd="0" parTransId="{C92779E9-F657-4D65-876B-E51D56698F93}" sibTransId="{70ED29CE-D390-4047-95EF-7BE912A5CA12}"/>
    <dgm:cxn modelId="{8E0EAA83-14EC-409B-B798-CAAD4DEA3456}" srcId="{6571A2E3-FF1F-4903-9D4C-A8078F73F29A}" destId="{6964C821-7CC9-421C-94F2-9FAF903E9AF9}" srcOrd="4" destOrd="0" parTransId="{A4D4E31B-463F-484A-A5FD-013D044CA2C3}" sibTransId="{5CAA2033-FC50-40D3-BDDD-C337F55E9EEB}"/>
    <dgm:cxn modelId="{08F9E6AF-7B2C-452D-9883-E64FCB0E12B5}" type="presOf" srcId="{CB3146AD-D53B-41D8-B846-25398EF70958}" destId="{00199B54-2A11-4B5E-9A5C-17B85187FAB8}" srcOrd="0" destOrd="0" presId="urn:microsoft.com/office/officeart/2005/8/layout/radial4"/>
    <dgm:cxn modelId="{8EB32922-E9E0-4BA9-9BCE-C0BDEB98329A}" type="presOf" srcId="{C92779E9-F657-4D65-876B-E51D56698F93}" destId="{DC2558DB-64D0-4EC2-BB8C-076A9B0A0C46}" srcOrd="0" destOrd="0" presId="urn:microsoft.com/office/officeart/2005/8/layout/radial4"/>
    <dgm:cxn modelId="{88FF2614-18DA-47D1-A2CE-F7CC04600C88}" type="presOf" srcId="{5AD86838-534F-4216-B9FC-E91E92E5C466}" destId="{4D90D459-7861-42EB-914A-EA226A629570}" srcOrd="0" destOrd="0" presId="urn:microsoft.com/office/officeart/2005/8/layout/radial4"/>
    <dgm:cxn modelId="{ED83B43D-4258-4311-863B-11B254E19BDF}" type="presOf" srcId="{34FF1644-56C9-40DF-B7F2-F509442A25B1}" destId="{13F89357-87FF-42B1-ADB8-97934ED3C7D4}" srcOrd="0" destOrd="0" presId="urn:microsoft.com/office/officeart/2005/8/layout/radial4"/>
    <dgm:cxn modelId="{20BA3B6D-6CBF-43D9-BB73-6AF8C12B8A2F}" type="presOf" srcId="{A4D4E31B-463F-484A-A5FD-013D044CA2C3}" destId="{5C3C2F96-8BB9-41A0-8B08-A9CBC5E285E6}" srcOrd="0" destOrd="0" presId="urn:microsoft.com/office/officeart/2005/8/layout/radial4"/>
    <dgm:cxn modelId="{403B1498-1E58-4CD1-B8FE-09AA3C14F99C}" srcId="{5AD86838-534F-4216-B9FC-E91E92E5C466}" destId="{6571A2E3-FF1F-4903-9D4C-A8078F73F29A}" srcOrd="0" destOrd="0" parTransId="{725D8C7E-CDD1-4206-B6FE-AD6F14810045}" sibTransId="{A5310A3A-4728-451D-BC3A-21B0981657BB}"/>
    <dgm:cxn modelId="{7C8A2201-0D0D-4D29-B987-AB6B0844F324}" type="presOf" srcId="{D88C0DB7-D052-442F-86D2-C34E68789978}" destId="{8D36D6FC-0143-4C09-B37C-A0CF1A6767D9}" srcOrd="0" destOrd="0" presId="urn:microsoft.com/office/officeart/2005/8/layout/radial4"/>
    <dgm:cxn modelId="{075FFF9A-65B2-4EF9-B2DF-2A60A0904464}" type="presOf" srcId="{6964C821-7CC9-421C-94F2-9FAF903E9AF9}" destId="{0BB4F764-663D-48DD-8B1F-41877F7073D1}" srcOrd="0" destOrd="0" presId="urn:microsoft.com/office/officeart/2005/8/layout/radial4"/>
    <dgm:cxn modelId="{A6FA4185-4787-48E5-AD23-476B968763FB}" type="presOf" srcId="{EAEB1FE2-00D7-4F1C-8FC0-AE4470FDE46E}" destId="{2BC8BA4C-C346-4EFC-9CEF-9DDD0F716081}" srcOrd="0" destOrd="0" presId="urn:microsoft.com/office/officeart/2005/8/layout/radial4"/>
    <dgm:cxn modelId="{17F73792-274F-49BE-923D-950B88DCCC59}" type="presOf" srcId="{873E7B83-D67F-41DC-A36D-0E7DFEE4B0B7}" destId="{54013525-F1FA-4F99-BFDA-FDF624F072F5}" srcOrd="0" destOrd="0" presId="urn:microsoft.com/office/officeart/2005/8/layout/radial4"/>
    <dgm:cxn modelId="{21A8EC58-D3DD-4327-8C11-F470FC9129D7}" srcId="{6571A2E3-FF1F-4903-9D4C-A8078F73F29A}" destId="{EAEB1FE2-00D7-4F1C-8FC0-AE4470FDE46E}" srcOrd="1" destOrd="0" parTransId="{BE6FF559-794D-41C4-BDBB-4CE1D59DA1EB}" sibTransId="{FEB7A96F-58D4-4CCC-9B4C-16D5238DA41D}"/>
    <dgm:cxn modelId="{5FE784A9-A0D7-4B27-9FE2-50241115447A}" type="presOf" srcId="{BE6FF559-794D-41C4-BDBB-4CE1D59DA1EB}" destId="{2869D584-6C5A-421B-9787-0C478167D85E}" srcOrd="0" destOrd="0" presId="urn:microsoft.com/office/officeart/2005/8/layout/radial4"/>
    <dgm:cxn modelId="{116A1C10-49B1-4008-85B9-B70C8CE2D056}" type="presOf" srcId="{6571A2E3-FF1F-4903-9D4C-A8078F73F29A}" destId="{8FD1BE42-21C4-4FFD-B05B-ECA64FAC4B98}" srcOrd="0" destOrd="0" presId="urn:microsoft.com/office/officeart/2005/8/layout/radial4"/>
    <dgm:cxn modelId="{9403B290-E47B-4561-82A0-9D96293C1BF0}" srcId="{6571A2E3-FF1F-4903-9D4C-A8078F73F29A}" destId="{CB3146AD-D53B-41D8-B846-25398EF70958}" srcOrd="2" destOrd="0" parTransId="{34FF1644-56C9-40DF-B7F2-F509442A25B1}" sibTransId="{77B333FF-125C-413B-9F79-7DEF7F4CB613}"/>
    <dgm:cxn modelId="{C8646BA1-3C76-40BE-8EC9-8890E291A298}" srcId="{6571A2E3-FF1F-4903-9D4C-A8078F73F29A}" destId="{3F1925D0-6AF4-45BB-B88A-A013E82C765B}" srcOrd="3" destOrd="0" parTransId="{D88C0DB7-D052-442F-86D2-C34E68789978}" sibTransId="{EA2EA391-EE82-449A-84AB-0CB90367E851}"/>
    <dgm:cxn modelId="{45CCA2BB-82E4-4CA6-8BEC-87164808C367}" type="presOf" srcId="{3F1925D0-6AF4-45BB-B88A-A013E82C765B}" destId="{2FB21E82-F345-4E22-BB76-F01460D4E231}" srcOrd="0" destOrd="0" presId="urn:microsoft.com/office/officeart/2005/8/layout/radial4"/>
    <dgm:cxn modelId="{5088ACD6-8BAC-408D-AD3B-41099B8D322F}" type="presParOf" srcId="{4D90D459-7861-42EB-914A-EA226A629570}" destId="{8FD1BE42-21C4-4FFD-B05B-ECA64FAC4B98}" srcOrd="0" destOrd="0" presId="urn:microsoft.com/office/officeart/2005/8/layout/radial4"/>
    <dgm:cxn modelId="{9110345E-729F-4AD3-81E2-1BF19D1D6E88}" type="presParOf" srcId="{4D90D459-7861-42EB-914A-EA226A629570}" destId="{DC2558DB-64D0-4EC2-BB8C-076A9B0A0C46}" srcOrd="1" destOrd="0" presId="urn:microsoft.com/office/officeart/2005/8/layout/radial4"/>
    <dgm:cxn modelId="{308A8271-BAF2-4C88-B0E7-CA10776D1A07}" type="presParOf" srcId="{4D90D459-7861-42EB-914A-EA226A629570}" destId="{54013525-F1FA-4F99-BFDA-FDF624F072F5}" srcOrd="2" destOrd="0" presId="urn:microsoft.com/office/officeart/2005/8/layout/radial4"/>
    <dgm:cxn modelId="{096556B3-567A-4EBE-8751-4377988972FC}" type="presParOf" srcId="{4D90D459-7861-42EB-914A-EA226A629570}" destId="{2869D584-6C5A-421B-9787-0C478167D85E}" srcOrd="3" destOrd="0" presId="urn:microsoft.com/office/officeart/2005/8/layout/radial4"/>
    <dgm:cxn modelId="{8D9AC85B-4102-4004-90F5-450B57384A4E}" type="presParOf" srcId="{4D90D459-7861-42EB-914A-EA226A629570}" destId="{2BC8BA4C-C346-4EFC-9CEF-9DDD0F716081}" srcOrd="4" destOrd="0" presId="urn:microsoft.com/office/officeart/2005/8/layout/radial4"/>
    <dgm:cxn modelId="{9345F9FB-1428-4FD0-8485-BA43429FDE0B}" type="presParOf" srcId="{4D90D459-7861-42EB-914A-EA226A629570}" destId="{13F89357-87FF-42B1-ADB8-97934ED3C7D4}" srcOrd="5" destOrd="0" presId="urn:microsoft.com/office/officeart/2005/8/layout/radial4"/>
    <dgm:cxn modelId="{66A14A8E-3D94-4C5D-8F09-B312F523E5C6}" type="presParOf" srcId="{4D90D459-7861-42EB-914A-EA226A629570}" destId="{00199B54-2A11-4B5E-9A5C-17B85187FAB8}" srcOrd="6" destOrd="0" presId="urn:microsoft.com/office/officeart/2005/8/layout/radial4"/>
    <dgm:cxn modelId="{40586906-2498-427E-88BB-32667B081D41}" type="presParOf" srcId="{4D90D459-7861-42EB-914A-EA226A629570}" destId="{8D36D6FC-0143-4C09-B37C-A0CF1A6767D9}" srcOrd="7" destOrd="0" presId="urn:microsoft.com/office/officeart/2005/8/layout/radial4"/>
    <dgm:cxn modelId="{3BE10437-B748-48F8-8682-6FCCC4A481C5}" type="presParOf" srcId="{4D90D459-7861-42EB-914A-EA226A629570}" destId="{2FB21E82-F345-4E22-BB76-F01460D4E231}" srcOrd="8" destOrd="0" presId="urn:microsoft.com/office/officeart/2005/8/layout/radial4"/>
    <dgm:cxn modelId="{72E6D7C1-0533-4C08-BCB0-CB8B99BB8994}" type="presParOf" srcId="{4D90D459-7861-42EB-914A-EA226A629570}" destId="{5C3C2F96-8BB9-41A0-8B08-A9CBC5E285E6}" srcOrd="9" destOrd="0" presId="urn:microsoft.com/office/officeart/2005/8/layout/radial4"/>
    <dgm:cxn modelId="{CAC9FFAD-A403-4D6F-8102-AD7B23243444}" type="presParOf" srcId="{4D90D459-7861-42EB-914A-EA226A629570}" destId="{0BB4F764-663D-48DD-8B1F-41877F7073D1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AE644D7-C848-4E93-91C0-CF80DF5A9006}" type="doc">
      <dgm:prSet loTypeId="urn:microsoft.com/office/officeart/2005/8/layout/list1" loCatId="list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pl-PL"/>
        </a:p>
      </dgm:t>
    </dgm:pt>
    <dgm:pt modelId="{0A518DFA-1996-4E8C-91F9-A3FF53CD748F}">
      <dgm:prSet phldrT="[Tekst]" custT="1"/>
      <dgm:spPr/>
      <dgm:t>
        <a:bodyPr/>
        <a:lstStyle/>
        <a:p>
          <a:pPr algn="ctr"/>
          <a:r>
            <a:rPr lang="pl-PL" sz="2000" dirty="0" smtClean="0"/>
            <a:t>Duże zróżnicowanie liczby uczniów w poszczególnych zawodach   </a:t>
          </a:r>
          <a:endParaRPr lang="pl-PL" sz="2000" dirty="0"/>
        </a:p>
      </dgm:t>
    </dgm:pt>
    <dgm:pt modelId="{05A12455-1EA6-40B5-BFCA-8EB0663B4029}" type="parTrans" cxnId="{FA701C12-C0D2-413C-8FE3-864CB4A7F8FE}">
      <dgm:prSet/>
      <dgm:spPr/>
      <dgm:t>
        <a:bodyPr/>
        <a:lstStyle/>
        <a:p>
          <a:endParaRPr lang="pl-PL"/>
        </a:p>
      </dgm:t>
    </dgm:pt>
    <dgm:pt modelId="{D4AE9FD8-1601-4197-980F-47579D867ACE}" type="sibTrans" cxnId="{FA701C12-C0D2-413C-8FE3-864CB4A7F8FE}">
      <dgm:prSet/>
      <dgm:spPr/>
      <dgm:t>
        <a:bodyPr/>
        <a:lstStyle/>
        <a:p>
          <a:endParaRPr lang="pl-PL"/>
        </a:p>
      </dgm:t>
    </dgm:pt>
    <dgm:pt modelId="{82A3E4AC-9218-419E-BD7A-0626CBBBC246}">
      <dgm:prSet custT="1"/>
      <dgm:spPr/>
      <dgm:t>
        <a:bodyPr/>
        <a:lstStyle/>
        <a:p>
          <a:pPr marL="723900" indent="-628650"/>
          <a:r>
            <a:rPr lang="pl-PL" sz="1800" dirty="0" smtClean="0"/>
            <a:t>Brak uczniów w zawodach: </a:t>
          </a:r>
          <a:r>
            <a:rPr lang="pl-PL" sz="1800" dirty="0" smtClean="0">
              <a:solidFill>
                <a:srgbClr val="40697D"/>
              </a:solidFill>
            </a:rPr>
            <a:t>blacharz, kominiarz, kowal, krawiec, monter izolacji budowlanych, ogrodnik i zegarmistrz</a:t>
          </a:r>
          <a:endParaRPr lang="pl-PL" sz="1800" dirty="0"/>
        </a:p>
      </dgm:t>
    </dgm:pt>
    <dgm:pt modelId="{9DEA9588-F079-4AE4-9BAE-0762005C2BC7}" type="parTrans" cxnId="{F89BDA81-0139-4CCC-A02F-D3C9E3B6A62B}">
      <dgm:prSet/>
      <dgm:spPr/>
      <dgm:t>
        <a:bodyPr/>
        <a:lstStyle/>
        <a:p>
          <a:endParaRPr lang="pl-PL"/>
        </a:p>
      </dgm:t>
    </dgm:pt>
    <dgm:pt modelId="{233E8FB5-B9F1-4220-8854-82F09102F6BE}" type="sibTrans" cxnId="{F89BDA81-0139-4CCC-A02F-D3C9E3B6A62B}">
      <dgm:prSet/>
      <dgm:spPr/>
      <dgm:t>
        <a:bodyPr/>
        <a:lstStyle/>
        <a:p>
          <a:endParaRPr lang="pl-PL"/>
        </a:p>
      </dgm:t>
    </dgm:pt>
    <dgm:pt modelId="{0A9B924A-21D4-4F6A-8A58-239AF390094A}">
      <dgm:prSet custT="1"/>
      <dgm:spPr/>
      <dgm:t>
        <a:bodyPr/>
        <a:lstStyle/>
        <a:p>
          <a:pPr marL="723900" indent="-628650"/>
          <a:r>
            <a:rPr lang="pl-PL" sz="1800" dirty="0" smtClean="0">
              <a:solidFill>
                <a:srgbClr val="40697D"/>
              </a:solidFill>
            </a:rPr>
            <a:t>Ponad 500 uczniów w następujących zawodach: kucharz małej gastronomii, technik technologii żywności, technik żywienia i gospodarstwa domowego, technik pojazdów samochodowych, technik organizacji usług gastronomicznych</a:t>
          </a:r>
          <a:endParaRPr lang="pl-PL" sz="1800" dirty="0"/>
        </a:p>
      </dgm:t>
    </dgm:pt>
    <dgm:pt modelId="{CD0C2B76-988D-47CF-A118-077DD8874095}" type="parTrans" cxnId="{7388F8B5-C759-4DFD-9BE5-ECAEC799549E}">
      <dgm:prSet/>
      <dgm:spPr/>
      <dgm:t>
        <a:bodyPr/>
        <a:lstStyle/>
        <a:p>
          <a:endParaRPr lang="pl-PL"/>
        </a:p>
      </dgm:t>
    </dgm:pt>
    <dgm:pt modelId="{BE5C1506-F2CA-4875-996B-A3ACDE58828F}" type="sibTrans" cxnId="{7388F8B5-C759-4DFD-9BE5-ECAEC799549E}">
      <dgm:prSet/>
      <dgm:spPr/>
      <dgm:t>
        <a:bodyPr/>
        <a:lstStyle/>
        <a:p>
          <a:endParaRPr lang="pl-PL"/>
        </a:p>
      </dgm:t>
    </dgm:pt>
    <dgm:pt modelId="{CE0F2200-B65A-4942-B2DF-FB2BEDD1263F}">
      <dgm:prSet custT="1"/>
      <dgm:spPr/>
      <dgm:t>
        <a:bodyPr/>
        <a:lstStyle/>
        <a:p>
          <a:pPr marL="723900" indent="-628650"/>
          <a:r>
            <a:rPr lang="pl-PL" sz="1800" dirty="0" smtClean="0">
              <a:solidFill>
                <a:srgbClr val="40697D"/>
              </a:solidFill>
            </a:rPr>
            <a:t>Do 10 uczniów w następujących zawodach: cieśla, dekarz, malarz-tapeciarz, tapicer, fotograf, betoniarz-zbrojarz</a:t>
          </a:r>
          <a:endParaRPr lang="pl-PL" sz="1800" dirty="0"/>
        </a:p>
      </dgm:t>
    </dgm:pt>
    <dgm:pt modelId="{19483979-315B-44CF-AE53-01A93FBEBA22}" type="parTrans" cxnId="{7EB97398-98CF-4312-8052-E69EB6BED9E4}">
      <dgm:prSet/>
      <dgm:spPr/>
      <dgm:t>
        <a:bodyPr/>
        <a:lstStyle/>
        <a:p>
          <a:endParaRPr lang="pl-PL"/>
        </a:p>
      </dgm:t>
    </dgm:pt>
    <dgm:pt modelId="{5EDEE95B-E3B5-4A79-804F-9E3AF0423B91}" type="sibTrans" cxnId="{7EB97398-98CF-4312-8052-E69EB6BED9E4}">
      <dgm:prSet/>
      <dgm:spPr/>
      <dgm:t>
        <a:bodyPr/>
        <a:lstStyle/>
        <a:p>
          <a:endParaRPr lang="pl-PL"/>
        </a:p>
      </dgm:t>
    </dgm:pt>
    <dgm:pt modelId="{8ADEE516-8777-4EE2-A7BF-BC94D4BCA8C1}" type="pres">
      <dgm:prSet presAssocID="{3AE644D7-C848-4E93-91C0-CF80DF5A900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C92BBF6A-18E7-41DC-AFB7-07F21FFFA9E0}" type="pres">
      <dgm:prSet presAssocID="{0A518DFA-1996-4E8C-91F9-A3FF53CD748F}" presName="parentLin" presStyleCnt="0"/>
      <dgm:spPr/>
    </dgm:pt>
    <dgm:pt modelId="{309B5C06-6595-4A96-813B-1847D791405B}" type="pres">
      <dgm:prSet presAssocID="{0A518DFA-1996-4E8C-91F9-A3FF53CD748F}" presName="parentLeftMargin" presStyleLbl="node1" presStyleIdx="0" presStyleCnt="1"/>
      <dgm:spPr/>
      <dgm:t>
        <a:bodyPr/>
        <a:lstStyle/>
        <a:p>
          <a:endParaRPr lang="pl-PL"/>
        </a:p>
      </dgm:t>
    </dgm:pt>
    <dgm:pt modelId="{5E9642B6-5BE6-4097-9A3D-C8E123D1287E}" type="pres">
      <dgm:prSet presAssocID="{0A518DFA-1996-4E8C-91F9-A3FF53CD748F}" presName="parentText" presStyleLbl="node1" presStyleIdx="0" presStyleCnt="1" custScaleX="142857" custScaleY="561449" custLinFactY="-100000" custLinFactNeighborX="-62823" custLinFactNeighborY="-15882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EE0A29B-A28E-41C2-9226-87446F1AAB9A}" type="pres">
      <dgm:prSet presAssocID="{0A518DFA-1996-4E8C-91F9-A3FF53CD748F}" presName="negativeSpace" presStyleCnt="0"/>
      <dgm:spPr/>
    </dgm:pt>
    <dgm:pt modelId="{5732CE98-83BA-49C4-A26F-5AC4D79404DE}" type="pres">
      <dgm:prSet presAssocID="{0A518DFA-1996-4E8C-91F9-A3FF53CD748F}" presName="childText" presStyleLbl="conFgAcc1" presStyleIdx="0" presStyleCnt="1" custScaleY="51110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7388F8B5-C759-4DFD-9BE5-ECAEC799549E}" srcId="{0A518DFA-1996-4E8C-91F9-A3FF53CD748F}" destId="{0A9B924A-21D4-4F6A-8A58-239AF390094A}" srcOrd="2" destOrd="0" parTransId="{CD0C2B76-988D-47CF-A118-077DD8874095}" sibTransId="{BE5C1506-F2CA-4875-996B-A3ACDE58828F}"/>
    <dgm:cxn modelId="{EACD2324-3F94-4130-B03B-579DC831A437}" type="presOf" srcId="{0A518DFA-1996-4E8C-91F9-A3FF53CD748F}" destId="{309B5C06-6595-4A96-813B-1847D791405B}" srcOrd="0" destOrd="0" presId="urn:microsoft.com/office/officeart/2005/8/layout/list1"/>
    <dgm:cxn modelId="{792AE766-E8CD-45C8-853E-CE4EEA758B32}" type="presOf" srcId="{CE0F2200-B65A-4942-B2DF-FB2BEDD1263F}" destId="{5732CE98-83BA-49C4-A26F-5AC4D79404DE}" srcOrd="0" destOrd="1" presId="urn:microsoft.com/office/officeart/2005/8/layout/list1"/>
    <dgm:cxn modelId="{CDCCD969-A22E-43C1-B5DD-3D5246329D27}" type="presOf" srcId="{82A3E4AC-9218-419E-BD7A-0626CBBBC246}" destId="{5732CE98-83BA-49C4-A26F-5AC4D79404DE}" srcOrd="0" destOrd="0" presId="urn:microsoft.com/office/officeart/2005/8/layout/list1"/>
    <dgm:cxn modelId="{090517CA-0646-4073-A16E-41DCB95A54BA}" type="presOf" srcId="{3AE644D7-C848-4E93-91C0-CF80DF5A9006}" destId="{8ADEE516-8777-4EE2-A7BF-BC94D4BCA8C1}" srcOrd="0" destOrd="0" presId="urn:microsoft.com/office/officeart/2005/8/layout/list1"/>
    <dgm:cxn modelId="{F89BDA81-0139-4CCC-A02F-D3C9E3B6A62B}" srcId="{0A518DFA-1996-4E8C-91F9-A3FF53CD748F}" destId="{82A3E4AC-9218-419E-BD7A-0626CBBBC246}" srcOrd="0" destOrd="0" parTransId="{9DEA9588-F079-4AE4-9BAE-0762005C2BC7}" sibTransId="{233E8FB5-B9F1-4220-8854-82F09102F6BE}"/>
    <dgm:cxn modelId="{8AB4E701-649D-4198-A49F-E8D3824D14CF}" type="presOf" srcId="{0A518DFA-1996-4E8C-91F9-A3FF53CD748F}" destId="{5E9642B6-5BE6-4097-9A3D-C8E123D1287E}" srcOrd="1" destOrd="0" presId="urn:microsoft.com/office/officeart/2005/8/layout/list1"/>
    <dgm:cxn modelId="{FA701C12-C0D2-413C-8FE3-864CB4A7F8FE}" srcId="{3AE644D7-C848-4E93-91C0-CF80DF5A9006}" destId="{0A518DFA-1996-4E8C-91F9-A3FF53CD748F}" srcOrd="0" destOrd="0" parTransId="{05A12455-1EA6-40B5-BFCA-8EB0663B4029}" sibTransId="{D4AE9FD8-1601-4197-980F-47579D867ACE}"/>
    <dgm:cxn modelId="{7EB97398-98CF-4312-8052-E69EB6BED9E4}" srcId="{0A518DFA-1996-4E8C-91F9-A3FF53CD748F}" destId="{CE0F2200-B65A-4942-B2DF-FB2BEDD1263F}" srcOrd="1" destOrd="0" parTransId="{19483979-315B-44CF-AE53-01A93FBEBA22}" sibTransId="{5EDEE95B-E3B5-4A79-804F-9E3AF0423B91}"/>
    <dgm:cxn modelId="{E2F3B30B-4139-4BF7-AE4B-DC2E36F19352}" type="presOf" srcId="{0A9B924A-21D4-4F6A-8A58-239AF390094A}" destId="{5732CE98-83BA-49C4-A26F-5AC4D79404DE}" srcOrd="0" destOrd="2" presId="urn:microsoft.com/office/officeart/2005/8/layout/list1"/>
    <dgm:cxn modelId="{03D6AD3E-3D5E-42BC-ABF4-A75E679AFA1F}" type="presParOf" srcId="{8ADEE516-8777-4EE2-A7BF-BC94D4BCA8C1}" destId="{C92BBF6A-18E7-41DC-AFB7-07F21FFFA9E0}" srcOrd="0" destOrd="0" presId="urn:microsoft.com/office/officeart/2005/8/layout/list1"/>
    <dgm:cxn modelId="{E1395009-8D56-4757-97DE-E475F0BC34B5}" type="presParOf" srcId="{C92BBF6A-18E7-41DC-AFB7-07F21FFFA9E0}" destId="{309B5C06-6595-4A96-813B-1847D791405B}" srcOrd="0" destOrd="0" presId="urn:microsoft.com/office/officeart/2005/8/layout/list1"/>
    <dgm:cxn modelId="{53BE2F14-842C-46CE-8315-C3D98E66FBDE}" type="presParOf" srcId="{C92BBF6A-18E7-41DC-AFB7-07F21FFFA9E0}" destId="{5E9642B6-5BE6-4097-9A3D-C8E123D1287E}" srcOrd="1" destOrd="0" presId="urn:microsoft.com/office/officeart/2005/8/layout/list1"/>
    <dgm:cxn modelId="{424A8E3F-E3DA-4390-92FB-1D3AF28DFC23}" type="presParOf" srcId="{8ADEE516-8777-4EE2-A7BF-BC94D4BCA8C1}" destId="{8EE0A29B-A28E-41C2-9226-87446F1AAB9A}" srcOrd="1" destOrd="0" presId="urn:microsoft.com/office/officeart/2005/8/layout/list1"/>
    <dgm:cxn modelId="{29F75315-9FFE-45CF-883F-363EC4A338C4}" type="presParOf" srcId="{8ADEE516-8777-4EE2-A7BF-BC94D4BCA8C1}" destId="{5732CE98-83BA-49C4-A26F-5AC4D79404D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8E30407-52A7-426D-BB9C-613B3B1A2EE1}" type="doc">
      <dgm:prSet loTypeId="urn:microsoft.com/office/officeart/2005/8/layout/equation1" loCatId="relationship" qsTypeId="urn:microsoft.com/office/officeart/2005/8/quickstyle/simple1" qsCatId="simple" csTypeId="urn:microsoft.com/office/officeart/2005/8/colors/colorful4" csCatId="colorful" phldr="1"/>
      <dgm:spPr/>
    </dgm:pt>
    <dgm:pt modelId="{2374D561-1FD5-42C6-B5B0-B728C7BF5E2E}">
      <dgm:prSet phldrT="[Tekst]"/>
      <dgm:spPr/>
      <dgm:t>
        <a:bodyPr/>
        <a:lstStyle/>
        <a:p>
          <a:r>
            <a:rPr lang="pl-PL" dirty="0" smtClean="0"/>
            <a:t>1590 absolwentów ZSZ</a:t>
          </a:r>
          <a:endParaRPr lang="pl-PL" dirty="0"/>
        </a:p>
      </dgm:t>
    </dgm:pt>
    <dgm:pt modelId="{FCB047D5-A207-42F0-8BA5-712D76697B02}" type="parTrans" cxnId="{0061DA71-F77F-4073-8981-44A4ED858F3A}">
      <dgm:prSet/>
      <dgm:spPr/>
      <dgm:t>
        <a:bodyPr/>
        <a:lstStyle/>
        <a:p>
          <a:endParaRPr lang="pl-PL"/>
        </a:p>
      </dgm:t>
    </dgm:pt>
    <dgm:pt modelId="{8D656FBC-972B-4D01-928B-FD288A7597B7}" type="sibTrans" cxnId="{0061DA71-F77F-4073-8981-44A4ED858F3A}">
      <dgm:prSet/>
      <dgm:spPr/>
      <dgm:t>
        <a:bodyPr/>
        <a:lstStyle/>
        <a:p>
          <a:endParaRPr lang="pl-PL"/>
        </a:p>
      </dgm:t>
    </dgm:pt>
    <dgm:pt modelId="{121CFD7E-6A02-4466-8EAC-396F12FF785A}">
      <dgm:prSet phldrT="[Tekst]"/>
      <dgm:spPr/>
      <dgm:t>
        <a:bodyPr/>
        <a:lstStyle/>
        <a:p>
          <a:r>
            <a:rPr lang="pl-PL" dirty="0" smtClean="0"/>
            <a:t>4392 absolwentów techników</a:t>
          </a:r>
          <a:endParaRPr lang="pl-PL" dirty="0"/>
        </a:p>
      </dgm:t>
    </dgm:pt>
    <dgm:pt modelId="{64DFE15C-E21D-4137-BE20-2A67C693EF37}" type="parTrans" cxnId="{DE0BF3FC-1666-4E7A-8D13-3E6A0D3D6BF3}">
      <dgm:prSet/>
      <dgm:spPr/>
      <dgm:t>
        <a:bodyPr/>
        <a:lstStyle/>
        <a:p>
          <a:endParaRPr lang="pl-PL"/>
        </a:p>
      </dgm:t>
    </dgm:pt>
    <dgm:pt modelId="{5896AB68-53C6-4476-936C-DB49825F1173}" type="sibTrans" cxnId="{DE0BF3FC-1666-4E7A-8D13-3E6A0D3D6BF3}">
      <dgm:prSet/>
      <dgm:spPr/>
      <dgm:t>
        <a:bodyPr/>
        <a:lstStyle/>
        <a:p>
          <a:endParaRPr lang="pl-PL"/>
        </a:p>
      </dgm:t>
    </dgm:pt>
    <dgm:pt modelId="{FFC1C50B-21E7-4FC1-B2A8-D9A80752F5EC}">
      <dgm:prSet phldrT="[Tekst]"/>
      <dgm:spPr/>
      <dgm:t>
        <a:bodyPr/>
        <a:lstStyle/>
        <a:p>
          <a:r>
            <a:rPr lang="pl-PL" dirty="0" smtClean="0"/>
            <a:t>Łączna liczba </a:t>
          </a:r>
        </a:p>
        <a:p>
          <a:r>
            <a:rPr lang="pl-PL" dirty="0" smtClean="0"/>
            <a:t>5982</a:t>
          </a:r>
          <a:endParaRPr lang="pl-PL" dirty="0"/>
        </a:p>
      </dgm:t>
    </dgm:pt>
    <dgm:pt modelId="{7D698B54-DA27-4414-B3BF-2A6EC7AD0CC2}" type="parTrans" cxnId="{B4647673-AB1E-431B-9651-7F8F0183B057}">
      <dgm:prSet/>
      <dgm:spPr/>
      <dgm:t>
        <a:bodyPr/>
        <a:lstStyle/>
        <a:p>
          <a:endParaRPr lang="pl-PL"/>
        </a:p>
      </dgm:t>
    </dgm:pt>
    <dgm:pt modelId="{23FE3750-5B30-430B-B250-AF7CD890549A}" type="sibTrans" cxnId="{B4647673-AB1E-431B-9651-7F8F0183B057}">
      <dgm:prSet/>
      <dgm:spPr/>
      <dgm:t>
        <a:bodyPr/>
        <a:lstStyle/>
        <a:p>
          <a:endParaRPr lang="pl-PL"/>
        </a:p>
      </dgm:t>
    </dgm:pt>
    <dgm:pt modelId="{825E4843-C298-4B87-92AC-7D70054A9446}" type="pres">
      <dgm:prSet presAssocID="{B8E30407-52A7-426D-BB9C-613B3B1A2EE1}" presName="linearFlow" presStyleCnt="0">
        <dgm:presLayoutVars>
          <dgm:dir/>
          <dgm:resizeHandles val="exact"/>
        </dgm:presLayoutVars>
      </dgm:prSet>
      <dgm:spPr/>
    </dgm:pt>
    <dgm:pt modelId="{5AEF9472-988E-4D12-896B-6AAA04548FEF}" type="pres">
      <dgm:prSet presAssocID="{2374D561-1FD5-42C6-B5B0-B728C7BF5E2E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9A9E4A9-64C3-449B-A03D-50C5F0410704}" type="pres">
      <dgm:prSet presAssocID="{8D656FBC-972B-4D01-928B-FD288A7597B7}" presName="spacerL" presStyleCnt="0"/>
      <dgm:spPr/>
    </dgm:pt>
    <dgm:pt modelId="{C06A762F-5047-4ADE-9F06-DEFEDA173843}" type="pres">
      <dgm:prSet presAssocID="{8D656FBC-972B-4D01-928B-FD288A7597B7}" presName="sibTrans" presStyleLbl="sibTrans2D1" presStyleIdx="0" presStyleCnt="2"/>
      <dgm:spPr/>
      <dgm:t>
        <a:bodyPr/>
        <a:lstStyle/>
        <a:p>
          <a:endParaRPr lang="pl-PL"/>
        </a:p>
      </dgm:t>
    </dgm:pt>
    <dgm:pt modelId="{5FEF2ACF-C73E-4529-ACBC-D337CC7D2B69}" type="pres">
      <dgm:prSet presAssocID="{8D656FBC-972B-4D01-928B-FD288A7597B7}" presName="spacerR" presStyleCnt="0"/>
      <dgm:spPr/>
    </dgm:pt>
    <dgm:pt modelId="{0CCF2E91-C217-41F8-8E9B-F1733CF6C281}" type="pres">
      <dgm:prSet presAssocID="{121CFD7E-6A02-4466-8EAC-396F12FF785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20C868A-3F1D-4BAF-90F3-132F3EB5C514}" type="pres">
      <dgm:prSet presAssocID="{5896AB68-53C6-4476-936C-DB49825F1173}" presName="spacerL" presStyleCnt="0"/>
      <dgm:spPr/>
    </dgm:pt>
    <dgm:pt modelId="{9F0ED785-50EE-476D-BFA9-E514F2F4EDB1}" type="pres">
      <dgm:prSet presAssocID="{5896AB68-53C6-4476-936C-DB49825F1173}" presName="sibTrans" presStyleLbl="sibTrans2D1" presStyleIdx="1" presStyleCnt="2"/>
      <dgm:spPr/>
      <dgm:t>
        <a:bodyPr/>
        <a:lstStyle/>
        <a:p>
          <a:endParaRPr lang="pl-PL"/>
        </a:p>
      </dgm:t>
    </dgm:pt>
    <dgm:pt modelId="{38C7E897-E05A-4D95-A007-06AC3BE04268}" type="pres">
      <dgm:prSet presAssocID="{5896AB68-53C6-4476-936C-DB49825F1173}" presName="spacerR" presStyleCnt="0"/>
      <dgm:spPr/>
    </dgm:pt>
    <dgm:pt modelId="{D827E3AA-5F24-4A68-B514-E3A415A865CD}" type="pres">
      <dgm:prSet presAssocID="{FFC1C50B-21E7-4FC1-B2A8-D9A80752F5EC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6D1E8E15-9B1C-4F45-A5DB-F1837667C93A}" type="presOf" srcId="{8D656FBC-972B-4D01-928B-FD288A7597B7}" destId="{C06A762F-5047-4ADE-9F06-DEFEDA173843}" srcOrd="0" destOrd="0" presId="urn:microsoft.com/office/officeart/2005/8/layout/equation1"/>
    <dgm:cxn modelId="{CD2BB3A7-240B-4C10-9E32-51EF83A8FBD5}" type="presOf" srcId="{121CFD7E-6A02-4466-8EAC-396F12FF785A}" destId="{0CCF2E91-C217-41F8-8E9B-F1733CF6C281}" srcOrd="0" destOrd="0" presId="urn:microsoft.com/office/officeart/2005/8/layout/equation1"/>
    <dgm:cxn modelId="{8AD96258-7A58-464B-9AE7-77A2D02FE6FA}" type="presOf" srcId="{FFC1C50B-21E7-4FC1-B2A8-D9A80752F5EC}" destId="{D827E3AA-5F24-4A68-B514-E3A415A865CD}" srcOrd="0" destOrd="0" presId="urn:microsoft.com/office/officeart/2005/8/layout/equation1"/>
    <dgm:cxn modelId="{DE0BF3FC-1666-4E7A-8D13-3E6A0D3D6BF3}" srcId="{B8E30407-52A7-426D-BB9C-613B3B1A2EE1}" destId="{121CFD7E-6A02-4466-8EAC-396F12FF785A}" srcOrd="1" destOrd="0" parTransId="{64DFE15C-E21D-4137-BE20-2A67C693EF37}" sibTransId="{5896AB68-53C6-4476-936C-DB49825F1173}"/>
    <dgm:cxn modelId="{58C4F5CA-B0D1-43CA-B75F-567D2117E049}" type="presOf" srcId="{5896AB68-53C6-4476-936C-DB49825F1173}" destId="{9F0ED785-50EE-476D-BFA9-E514F2F4EDB1}" srcOrd="0" destOrd="0" presId="urn:microsoft.com/office/officeart/2005/8/layout/equation1"/>
    <dgm:cxn modelId="{7D8DA289-8704-4FB6-87ED-8356BB4C2D6D}" type="presOf" srcId="{B8E30407-52A7-426D-BB9C-613B3B1A2EE1}" destId="{825E4843-C298-4B87-92AC-7D70054A9446}" srcOrd="0" destOrd="0" presId="urn:microsoft.com/office/officeart/2005/8/layout/equation1"/>
    <dgm:cxn modelId="{34684D26-22C3-4628-B2B0-E0DEDB0A02FD}" type="presOf" srcId="{2374D561-1FD5-42C6-B5B0-B728C7BF5E2E}" destId="{5AEF9472-988E-4D12-896B-6AAA04548FEF}" srcOrd="0" destOrd="0" presId="urn:microsoft.com/office/officeart/2005/8/layout/equation1"/>
    <dgm:cxn modelId="{0061DA71-F77F-4073-8981-44A4ED858F3A}" srcId="{B8E30407-52A7-426D-BB9C-613B3B1A2EE1}" destId="{2374D561-1FD5-42C6-B5B0-B728C7BF5E2E}" srcOrd="0" destOrd="0" parTransId="{FCB047D5-A207-42F0-8BA5-712D76697B02}" sibTransId="{8D656FBC-972B-4D01-928B-FD288A7597B7}"/>
    <dgm:cxn modelId="{B4647673-AB1E-431B-9651-7F8F0183B057}" srcId="{B8E30407-52A7-426D-BB9C-613B3B1A2EE1}" destId="{FFC1C50B-21E7-4FC1-B2A8-D9A80752F5EC}" srcOrd="2" destOrd="0" parTransId="{7D698B54-DA27-4414-B3BF-2A6EC7AD0CC2}" sibTransId="{23FE3750-5B30-430B-B250-AF7CD890549A}"/>
    <dgm:cxn modelId="{380A19ED-A6EF-43E5-9374-BA07C1693852}" type="presParOf" srcId="{825E4843-C298-4B87-92AC-7D70054A9446}" destId="{5AEF9472-988E-4D12-896B-6AAA04548FEF}" srcOrd="0" destOrd="0" presId="urn:microsoft.com/office/officeart/2005/8/layout/equation1"/>
    <dgm:cxn modelId="{EAE15B0A-255D-4698-8031-F897D3C23510}" type="presParOf" srcId="{825E4843-C298-4B87-92AC-7D70054A9446}" destId="{E9A9E4A9-64C3-449B-A03D-50C5F0410704}" srcOrd="1" destOrd="0" presId="urn:microsoft.com/office/officeart/2005/8/layout/equation1"/>
    <dgm:cxn modelId="{0E44C022-95FB-4C87-BE65-87992FEB28F8}" type="presParOf" srcId="{825E4843-C298-4B87-92AC-7D70054A9446}" destId="{C06A762F-5047-4ADE-9F06-DEFEDA173843}" srcOrd="2" destOrd="0" presId="urn:microsoft.com/office/officeart/2005/8/layout/equation1"/>
    <dgm:cxn modelId="{130A887B-A134-4CCB-9869-E0B08752F100}" type="presParOf" srcId="{825E4843-C298-4B87-92AC-7D70054A9446}" destId="{5FEF2ACF-C73E-4529-ACBC-D337CC7D2B69}" srcOrd="3" destOrd="0" presId="urn:microsoft.com/office/officeart/2005/8/layout/equation1"/>
    <dgm:cxn modelId="{5C380014-B88C-450B-B9A8-57EBE5525579}" type="presParOf" srcId="{825E4843-C298-4B87-92AC-7D70054A9446}" destId="{0CCF2E91-C217-41F8-8E9B-F1733CF6C281}" srcOrd="4" destOrd="0" presId="urn:microsoft.com/office/officeart/2005/8/layout/equation1"/>
    <dgm:cxn modelId="{13BE2E3F-3E0C-487D-A531-59364F4E4F7F}" type="presParOf" srcId="{825E4843-C298-4B87-92AC-7D70054A9446}" destId="{120C868A-3F1D-4BAF-90F3-132F3EB5C514}" srcOrd="5" destOrd="0" presId="urn:microsoft.com/office/officeart/2005/8/layout/equation1"/>
    <dgm:cxn modelId="{DBED4115-C54E-4E50-977D-CA72B092E38B}" type="presParOf" srcId="{825E4843-C298-4B87-92AC-7D70054A9446}" destId="{9F0ED785-50EE-476D-BFA9-E514F2F4EDB1}" srcOrd="6" destOrd="0" presId="urn:microsoft.com/office/officeart/2005/8/layout/equation1"/>
    <dgm:cxn modelId="{F3306E15-7EB7-41E7-842B-FF99548D7B56}" type="presParOf" srcId="{825E4843-C298-4B87-92AC-7D70054A9446}" destId="{38C7E897-E05A-4D95-A007-06AC3BE04268}" srcOrd="7" destOrd="0" presId="urn:microsoft.com/office/officeart/2005/8/layout/equation1"/>
    <dgm:cxn modelId="{D7D1B890-905E-439E-A312-BE5815AD7EE6}" type="presParOf" srcId="{825E4843-C298-4B87-92AC-7D70054A9446}" destId="{D827E3AA-5F24-4A68-B514-E3A415A865CD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116F053-9840-4968-A3D9-8F3FF6F78003}" type="doc">
      <dgm:prSet loTypeId="urn:microsoft.com/office/officeart/2005/8/layout/pyramid1" loCatId="pyramid" qsTypeId="urn:microsoft.com/office/officeart/2005/8/quickstyle/simple1" qsCatId="simple" csTypeId="urn:microsoft.com/office/officeart/2005/8/colors/colorful2" csCatId="colorful" phldr="1"/>
      <dgm:spPr/>
    </dgm:pt>
    <dgm:pt modelId="{36AE6C95-EC8A-4A57-8959-DDE6287EA009}">
      <dgm:prSet custT="1"/>
      <dgm:spPr/>
      <dgm:t>
        <a:bodyPr/>
        <a:lstStyle/>
        <a:p>
          <a:r>
            <a:rPr lang="pl-PL" sz="1400" dirty="0" smtClean="0"/>
            <a:t>Technik technologii żywności - 252</a:t>
          </a:r>
          <a:endParaRPr lang="pl-PL" sz="1400" dirty="0"/>
        </a:p>
      </dgm:t>
    </dgm:pt>
    <dgm:pt modelId="{0FD31F08-6BFC-4E74-83A4-662EBAF9435D}" type="parTrans" cxnId="{0F85883C-C479-4028-ACDE-F37C9FD8272C}">
      <dgm:prSet/>
      <dgm:spPr/>
      <dgm:t>
        <a:bodyPr/>
        <a:lstStyle/>
        <a:p>
          <a:endParaRPr lang="pl-PL"/>
        </a:p>
      </dgm:t>
    </dgm:pt>
    <dgm:pt modelId="{6FA70BAA-48F2-4B57-A284-33856D555605}" type="sibTrans" cxnId="{0F85883C-C479-4028-ACDE-F37C9FD8272C}">
      <dgm:prSet/>
      <dgm:spPr/>
      <dgm:t>
        <a:bodyPr/>
        <a:lstStyle/>
        <a:p>
          <a:endParaRPr lang="pl-PL"/>
        </a:p>
      </dgm:t>
    </dgm:pt>
    <dgm:pt modelId="{C0F56A6A-276C-47C5-ADC7-2DB930BE0074}">
      <dgm:prSet custT="1"/>
      <dgm:spPr/>
      <dgm:t>
        <a:bodyPr/>
        <a:lstStyle/>
        <a:p>
          <a:r>
            <a:rPr lang="pl-PL" sz="1800" dirty="0" smtClean="0"/>
            <a:t>Technik informatyk - 350</a:t>
          </a:r>
          <a:endParaRPr lang="pl-PL" sz="1800" dirty="0"/>
        </a:p>
      </dgm:t>
    </dgm:pt>
    <dgm:pt modelId="{5AA12206-5C40-4E54-BE9B-DEE23CA20181}" type="parTrans" cxnId="{2A589F92-064A-4E12-8311-E7FF67D20208}">
      <dgm:prSet/>
      <dgm:spPr/>
      <dgm:t>
        <a:bodyPr/>
        <a:lstStyle/>
        <a:p>
          <a:endParaRPr lang="pl-PL"/>
        </a:p>
      </dgm:t>
    </dgm:pt>
    <dgm:pt modelId="{4048B9FA-C265-4D99-8556-5AD8497779BE}" type="sibTrans" cxnId="{2A589F92-064A-4E12-8311-E7FF67D20208}">
      <dgm:prSet/>
      <dgm:spPr/>
      <dgm:t>
        <a:bodyPr/>
        <a:lstStyle/>
        <a:p>
          <a:endParaRPr lang="pl-PL"/>
        </a:p>
      </dgm:t>
    </dgm:pt>
    <dgm:pt modelId="{DDC1C365-739C-4258-89A1-9BC53934B6B5}">
      <dgm:prSet custT="1"/>
      <dgm:spPr/>
      <dgm:t>
        <a:bodyPr/>
        <a:lstStyle/>
        <a:p>
          <a:r>
            <a:rPr lang="pl-PL" sz="1800" dirty="0" smtClean="0"/>
            <a:t>Technik hotelarstwa - 268</a:t>
          </a:r>
          <a:endParaRPr lang="pl-PL" sz="1800" dirty="0"/>
        </a:p>
      </dgm:t>
    </dgm:pt>
    <dgm:pt modelId="{7E97EA6C-889B-45B8-808A-65DF11521C0C}" type="parTrans" cxnId="{90E591A4-9165-40CC-9BBD-FA5A0F152299}">
      <dgm:prSet/>
      <dgm:spPr/>
      <dgm:t>
        <a:bodyPr/>
        <a:lstStyle/>
        <a:p>
          <a:endParaRPr lang="pl-PL"/>
        </a:p>
      </dgm:t>
    </dgm:pt>
    <dgm:pt modelId="{80EAE7AA-6F8F-4A6C-A9AD-730B00A8A77A}" type="sibTrans" cxnId="{90E591A4-9165-40CC-9BBD-FA5A0F152299}">
      <dgm:prSet/>
      <dgm:spPr/>
      <dgm:t>
        <a:bodyPr/>
        <a:lstStyle/>
        <a:p>
          <a:endParaRPr lang="pl-PL"/>
        </a:p>
      </dgm:t>
    </dgm:pt>
    <dgm:pt modelId="{E003A5B1-736E-4487-B8E6-647DE1679B77}">
      <dgm:prSet custT="1"/>
      <dgm:spPr/>
      <dgm:t>
        <a:bodyPr/>
        <a:lstStyle/>
        <a:p>
          <a:r>
            <a:rPr lang="pl-PL" sz="2800" dirty="0" smtClean="0"/>
            <a:t>Technik rolnik - 441</a:t>
          </a:r>
          <a:endParaRPr lang="pl-PL" sz="2800" dirty="0"/>
        </a:p>
      </dgm:t>
    </dgm:pt>
    <dgm:pt modelId="{3F88413E-26FB-4D8B-A509-DFC9091D5E3B}" type="parTrans" cxnId="{04E83905-4DDA-4813-A4D3-F9711B51D705}">
      <dgm:prSet/>
      <dgm:spPr/>
      <dgm:t>
        <a:bodyPr/>
        <a:lstStyle/>
        <a:p>
          <a:endParaRPr lang="pl-PL"/>
        </a:p>
      </dgm:t>
    </dgm:pt>
    <dgm:pt modelId="{CBC35614-412F-4CFF-A781-20AEC2AEADFE}" type="sibTrans" cxnId="{04E83905-4DDA-4813-A4D3-F9711B51D705}">
      <dgm:prSet/>
      <dgm:spPr/>
      <dgm:t>
        <a:bodyPr/>
        <a:lstStyle/>
        <a:p>
          <a:endParaRPr lang="pl-PL"/>
        </a:p>
      </dgm:t>
    </dgm:pt>
    <dgm:pt modelId="{F68E0E00-3C68-47B9-9754-1533CB7FE3DE}">
      <dgm:prSet custT="1"/>
      <dgm:spPr/>
      <dgm:t>
        <a:bodyPr/>
        <a:lstStyle/>
        <a:p>
          <a:r>
            <a:rPr lang="pl-PL" sz="3200" dirty="0" smtClean="0"/>
            <a:t>Technik mechanik - 573</a:t>
          </a:r>
          <a:endParaRPr lang="pl-PL" sz="3200" dirty="0"/>
        </a:p>
      </dgm:t>
    </dgm:pt>
    <dgm:pt modelId="{686AF846-69C6-4EBD-A644-FDEC1D039C89}" type="parTrans" cxnId="{626715D1-D117-4E58-B6BD-B3A85AF4FE6C}">
      <dgm:prSet/>
      <dgm:spPr/>
      <dgm:t>
        <a:bodyPr/>
        <a:lstStyle/>
        <a:p>
          <a:endParaRPr lang="pl-PL"/>
        </a:p>
      </dgm:t>
    </dgm:pt>
    <dgm:pt modelId="{A6BD7A8F-84AD-428B-A3A0-72D503C8C70E}" type="sibTrans" cxnId="{626715D1-D117-4E58-B6BD-B3A85AF4FE6C}">
      <dgm:prSet/>
      <dgm:spPr/>
      <dgm:t>
        <a:bodyPr/>
        <a:lstStyle/>
        <a:p>
          <a:endParaRPr lang="pl-PL"/>
        </a:p>
      </dgm:t>
    </dgm:pt>
    <dgm:pt modelId="{0F5A24D6-1330-4603-9AAB-61EA2430BF25}">
      <dgm:prSet/>
      <dgm:spPr/>
      <dgm:t>
        <a:bodyPr/>
        <a:lstStyle/>
        <a:p>
          <a:r>
            <a:rPr lang="pl-PL" dirty="0" smtClean="0"/>
            <a:t>Technik ekonomista - 668</a:t>
          </a:r>
          <a:endParaRPr lang="pl-PL" dirty="0"/>
        </a:p>
      </dgm:t>
    </dgm:pt>
    <dgm:pt modelId="{CD8500C8-5FB5-426A-BA3D-DA6E50A1E67A}" type="parTrans" cxnId="{CF2E3A17-DECE-4596-9CAC-321043771622}">
      <dgm:prSet/>
      <dgm:spPr/>
      <dgm:t>
        <a:bodyPr/>
        <a:lstStyle/>
        <a:p>
          <a:endParaRPr lang="pl-PL"/>
        </a:p>
      </dgm:t>
    </dgm:pt>
    <dgm:pt modelId="{43DCEC5C-B6AC-4AA4-9E79-1D10480D9ACE}" type="sibTrans" cxnId="{CF2E3A17-DECE-4596-9CAC-321043771622}">
      <dgm:prSet/>
      <dgm:spPr/>
      <dgm:t>
        <a:bodyPr/>
        <a:lstStyle/>
        <a:p>
          <a:endParaRPr lang="pl-PL"/>
        </a:p>
      </dgm:t>
    </dgm:pt>
    <dgm:pt modelId="{8AFACB2D-7287-41F4-BF0E-6A47C7966AFC}">
      <dgm:prSet custT="1"/>
      <dgm:spPr/>
      <dgm:t>
        <a:bodyPr/>
        <a:lstStyle/>
        <a:p>
          <a:endParaRPr lang="pl-PL" sz="1400" dirty="0"/>
        </a:p>
      </dgm:t>
    </dgm:pt>
    <dgm:pt modelId="{77C5961C-426A-4CA2-8FB2-F5D853AFF33A}" type="parTrans" cxnId="{CAF2CE75-A263-4F52-BF06-4FA0E3DAD1EC}">
      <dgm:prSet/>
      <dgm:spPr/>
      <dgm:t>
        <a:bodyPr/>
        <a:lstStyle/>
        <a:p>
          <a:endParaRPr lang="pl-PL"/>
        </a:p>
      </dgm:t>
    </dgm:pt>
    <dgm:pt modelId="{C01FB6F9-6C7A-4772-AC13-E65837E7D45F}" type="sibTrans" cxnId="{CAF2CE75-A263-4F52-BF06-4FA0E3DAD1EC}">
      <dgm:prSet/>
      <dgm:spPr/>
      <dgm:t>
        <a:bodyPr/>
        <a:lstStyle/>
        <a:p>
          <a:endParaRPr lang="pl-PL"/>
        </a:p>
      </dgm:t>
    </dgm:pt>
    <dgm:pt modelId="{F5FC3E60-1C1C-4697-9765-ECB20C2A8F7E}" type="pres">
      <dgm:prSet presAssocID="{5116F053-9840-4968-A3D9-8F3FF6F78003}" presName="Name0" presStyleCnt="0">
        <dgm:presLayoutVars>
          <dgm:dir/>
          <dgm:animLvl val="lvl"/>
          <dgm:resizeHandles val="exact"/>
        </dgm:presLayoutVars>
      </dgm:prSet>
      <dgm:spPr/>
    </dgm:pt>
    <dgm:pt modelId="{0C565CC1-B7BC-4EBF-991A-89A8C5009AA9}" type="pres">
      <dgm:prSet presAssocID="{8AFACB2D-7287-41F4-BF0E-6A47C7966AFC}" presName="Name8" presStyleCnt="0"/>
      <dgm:spPr/>
    </dgm:pt>
    <dgm:pt modelId="{414C6923-EBC8-4940-A0E5-5F54EAB26AB5}" type="pres">
      <dgm:prSet presAssocID="{8AFACB2D-7287-41F4-BF0E-6A47C7966AFC}" presName="level" presStyleLbl="node1" presStyleIdx="0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C81F228-6522-4473-9E20-1554B55D2FC0}" type="pres">
      <dgm:prSet presAssocID="{8AFACB2D-7287-41F4-BF0E-6A47C7966AF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E413770-1EA0-43BC-B422-8B7992CC89D4}" type="pres">
      <dgm:prSet presAssocID="{36AE6C95-EC8A-4A57-8959-DDE6287EA009}" presName="Name8" presStyleCnt="0"/>
      <dgm:spPr/>
    </dgm:pt>
    <dgm:pt modelId="{7E72C330-2968-4960-BA84-E08982EA3B69}" type="pres">
      <dgm:prSet presAssocID="{36AE6C95-EC8A-4A57-8959-DDE6287EA009}" presName="level" presStyleLbl="node1" presStyleIdx="1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E69332C-45EC-4BD5-9529-E088043D3E74}" type="pres">
      <dgm:prSet presAssocID="{36AE6C95-EC8A-4A57-8959-DDE6287EA00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F49DE0B-0CA1-4426-8781-07872F3B17C6}" type="pres">
      <dgm:prSet presAssocID="{DDC1C365-739C-4258-89A1-9BC53934B6B5}" presName="Name8" presStyleCnt="0"/>
      <dgm:spPr/>
    </dgm:pt>
    <dgm:pt modelId="{EDD684FB-EA72-4482-BFC2-C8D3FCF0330D}" type="pres">
      <dgm:prSet presAssocID="{DDC1C365-739C-4258-89A1-9BC53934B6B5}" presName="level" presStyleLbl="node1" presStyleIdx="2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86752D7-A18F-4245-90D7-9B779D0C4B3D}" type="pres">
      <dgm:prSet presAssocID="{DDC1C365-739C-4258-89A1-9BC53934B6B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DB3A3CC-8BB4-4111-AB53-9F8E0B852025}" type="pres">
      <dgm:prSet presAssocID="{C0F56A6A-276C-47C5-ADC7-2DB930BE0074}" presName="Name8" presStyleCnt="0"/>
      <dgm:spPr/>
    </dgm:pt>
    <dgm:pt modelId="{175711CE-C442-439A-82CD-43071C411A92}" type="pres">
      <dgm:prSet presAssocID="{C0F56A6A-276C-47C5-ADC7-2DB930BE0074}" presName="level" presStyleLbl="node1" presStyleIdx="3" presStyleCnt="7" custLinFactNeighborX="-348" custLinFactNeighborY="758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02DA044-FCCB-4A38-B448-7C8A0734EEBE}" type="pres">
      <dgm:prSet presAssocID="{C0F56A6A-276C-47C5-ADC7-2DB930BE007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B8F546B-60B4-4DAF-BAEF-EB56BCE6DF08}" type="pres">
      <dgm:prSet presAssocID="{E003A5B1-736E-4487-B8E6-647DE1679B77}" presName="Name8" presStyleCnt="0"/>
      <dgm:spPr/>
    </dgm:pt>
    <dgm:pt modelId="{7F904F15-B747-49B7-AFE8-115B338AE973}" type="pres">
      <dgm:prSet presAssocID="{E003A5B1-736E-4487-B8E6-647DE1679B77}" presName="level" presStyleLbl="node1" presStyleIdx="4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0722D41-0E90-4292-BE91-CED2114E2949}" type="pres">
      <dgm:prSet presAssocID="{E003A5B1-736E-4487-B8E6-647DE1679B7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9994847-9F38-4DA1-B941-EA5F0BFEA9A8}" type="pres">
      <dgm:prSet presAssocID="{F68E0E00-3C68-47B9-9754-1533CB7FE3DE}" presName="Name8" presStyleCnt="0"/>
      <dgm:spPr/>
    </dgm:pt>
    <dgm:pt modelId="{EC3A51FA-1E45-410E-88C6-51A3569AD7D3}" type="pres">
      <dgm:prSet presAssocID="{F68E0E00-3C68-47B9-9754-1533CB7FE3DE}" presName="level" presStyleLbl="node1" presStyleIdx="5" presStyleCnt="7" custLinFactNeighborX="376" custLinFactNeighborY="-1258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FF74B02-248F-429F-990D-BD808F57AA55}" type="pres">
      <dgm:prSet presAssocID="{F68E0E00-3C68-47B9-9754-1533CB7FE3D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F8E9892-7BAA-4CE1-958C-813F31162671}" type="pres">
      <dgm:prSet presAssocID="{0F5A24D6-1330-4603-9AAB-61EA2430BF25}" presName="Name8" presStyleCnt="0"/>
      <dgm:spPr/>
    </dgm:pt>
    <dgm:pt modelId="{6B305292-CB78-49C0-95F7-C32257AB20CF}" type="pres">
      <dgm:prSet presAssocID="{0F5A24D6-1330-4603-9AAB-61EA2430BF25}" presName="level" presStyleLbl="node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78989C9-F739-468E-8ACF-C59CB7D87948}" type="pres">
      <dgm:prSet presAssocID="{0F5A24D6-1330-4603-9AAB-61EA2430BF2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8335BD35-C576-43AB-B102-1DAA06E17657}" type="presOf" srcId="{8AFACB2D-7287-41F4-BF0E-6A47C7966AFC}" destId="{8C81F228-6522-4473-9E20-1554B55D2FC0}" srcOrd="1" destOrd="0" presId="urn:microsoft.com/office/officeart/2005/8/layout/pyramid1"/>
    <dgm:cxn modelId="{5500A8F3-CBC6-4C78-8B23-9BB6F498EBB6}" type="presOf" srcId="{5116F053-9840-4968-A3D9-8F3FF6F78003}" destId="{F5FC3E60-1C1C-4697-9765-ECB20C2A8F7E}" srcOrd="0" destOrd="0" presId="urn:microsoft.com/office/officeart/2005/8/layout/pyramid1"/>
    <dgm:cxn modelId="{CAF2CE75-A263-4F52-BF06-4FA0E3DAD1EC}" srcId="{5116F053-9840-4968-A3D9-8F3FF6F78003}" destId="{8AFACB2D-7287-41F4-BF0E-6A47C7966AFC}" srcOrd="0" destOrd="0" parTransId="{77C5961C-426A-4CA2-8FB2-F5D853AFF33A}" sibTransId="{C01FB6F9-6C7A-4772-AC13-E65837E7D45F}"/>
    <dgm:cxn modelId="{E4DC3BCF-6729-480B-89DC-FD79ACCD0512}" type="presOf" srcId="{E003A5B1-736E-4487-B8E6-647DE1679B77}" destId="{7F904F15-B747-49B7-AFE8-115B338AE973}" srcOrd="0" destOrd="0" presId="urn:microsoft.com/office/officeart/2005/8/layout/pyramid1"/>
    <dgm:cxn modelId="{74E3CD5C-959A-4B2C-9983-57107F1C91CE}" type="presOf" srcId="{F68E0E00-3C68-47B9-9754-1533CB7FE3DE}" destId="{EC3A51FA-1E45-410E-88C6-51A3569AD7D3}" srcOrd="0" destOrd="0" presId="urn:microsoft.com/office/officeart/2005/8/layout/pyramid1"/>
    <dgm:cxn modelId="{B349A816-DB95-4840-AE7F-3688C37C3157}" type="presOf" srcId="{8AFACB2D-7287-41F4-BF0E-6A47C7966AFC}" destId="{414C6923-EBC8-4940-A0E5-5F54EAB26AB5}" srcOrd="0" destOrd="0" presId="urn:microsoft.com/office/officeart/2005/8/layout/pyramid1"/>
    <dgm:cxn modelId="{626715D1-D117-4E58-B6BD-B3A85AF4FE6C}" srcId="{5116F053-9840-4968-A3D9-8F3FF6F78003}" destId="{F68E0E00-3C68-47B9-9754-1533CB7FE3DE}" srcOrd="5" destOrd="0" parTransId="{686AF846-69C6-4EBD-A644-FDEC1D039C89}" sibTransId="{A6BD7A8F-84AD-428B-A3A0-72D503C8C70E}"/>
    <dgm:cxn modelId="{04E83905-4DDA-4813-A4D3-F9711B51D705}" srcId="{5116F053-9840-4968-A3D9-8F3FF6F78003}" destId="{E003A5B1-736E-4487-B8E6-647DE1679B77}" srcOrd="4" destOrd="0" parTransId="{3F88413E-26FB-4D8B-A509-DFC9091D5E3B}" sibTransId="{CBC35614-412F-4CFF-A781-20AEC2AEADFE}"/>
    <dgm:cxn modelId="{A3B90720-5DF2-4878-9B97-DCBC7B38E080}" type="presOf" srcId="{DDC1C365-739C-4258-89A1-9BC53934B6B5}" destId="{EDD684FB-EA72-4482-BFC2-C8D3FCF0330D}" srcOrd="0" destOrd="0" presId="urn:microsoft.com/office/officeart/2005/8/layout/pyramid1"/>
    <dgm:cxn modelId="{682A7A94-1974-4311-96BD-974AF0D2F3DF}" type="presOf" srcId="{0F5A24D6-1330-4603-9AAB-61EA2430BF25}" destId="{C78989C9-F739-468E-8ACF-C59CB7D87948}" srcOrd="1" destOrd="0" presId="urn:microsoft.com/office/officeart/2005/8/layout/pyramid1"/>
    <dgm:cxn modelId="{91D1121E-9017-4482-B769-27AD8E92A986}" type="presOf" srcId="{36AE6C95-EC8A-4A57-8959-DDE6287EA009}" destId="{5E69332C-45EC-4BD5-9529-E088043D3E74}" srcOrd="1" destOrd="0" presId="urn:microsoft.com/office/officeart/2005/8/layout/pyramid1"/>
    <dgm:cxn modelId="{2A589F92-064A-4E12-8311-E7FF67D20208}" srcId="{5116F053-9840-4968-A3D9-8F3FF6F78003}" destId="{C0F56A6A-276C-47C5-ADC7-2DB930BE0074}" srcOrd="3" destOrd="0" parTransId="{5AA12206-5C40-4E54-BE9B-DEE23CA20181}" sibTransId="{4048B9FA-C265-4D99-8556-5AD8497779BE}"/>
    <dgm:cxn modelId="{60A7E96D-EF95-4153-A70F-1073604FFF9C}" type="presOf" srcId="{F68E0E00-3C68-47B9-9754-1533CB7FE3DE}" destId="{2FF74B02-248F-429F-990D-BD808F57AA55}" srcOrd="1" destOrd="0" presId="urn:microsoft.com/office/officeart/2005/8/layout/pyramid1"/>
    <dgm:cxn modelId="{8293F02E-776C-4978-89C1-6F83FF90C792}" type="presOf" srcId="{DDC1C365-739C-4258-89A1-9BC53934B6B5}" destId="{486752D7-A18F-4245-90D7-9B779D0C4B3D}" srcOrd="1" destOrd="0" presId="urn:microsoft.com/office/officeart/2005/8/layout/pyramid1"/>
    <dgm:cxn modelId="{858DFE27-79CA-48DA-9068-395FC38463BE}" type="presOf" srcId="{E003A5B1-736E-4487-B8E6-647DE1679B77}" destId="{50722D41-0E90-4292-BE91-CED2114E2949}" srcOrd="1" destOrd="0" presId="urn:microsoft.com/office/officeart/2005/8/layout/pyramid1"/>
    <dgm:cxn modelId="{A9762621-E544-4495-881A-E325EF769296}" type="presOf" srcId="{36AE6C95-EC8A-4A57-8959-DDE6287EA009}" destId="{7E72C330-2968-4960-BA84-E08982EA3B69}" srcOrd="0" destOrd="0" presId="urn:microsoft.com/office/officeart/2005/8/layout/pyramid1"/>
    <dgm:cxn modelId="{90E591A4-9165-40CC-9BBD-FA5A0F152299}" srcId="{5116F053-9840-4968-A3D9-8F3FF6F78003}" destId="{DDC1C365-739C-4258-89A1-9BC53934B6B5}" srcOrd="2" destOrd="0" parTransId="{7E97EA6C-889B-45B8-808A-65DF11521C0C}" sibTransId="{80EAE7AA-6F8F-4A6C-A9AD-730B00A8A77A}"/>
    <dgm:cxn modelId="{CF2E3A17-DECE-4596-9CAC-321043771622}" srcId="{5116F053-9840-4968-A3D9-8F3FF6F78003}" destId="{0F5A24D6-1330-4603-9AAB-61EA2430BF25}" srcOrd="6" destOrd="0" parTransId="{CD8500C8-5FB5-426A-BA3D-DA6E50A1E67A}" sibTransId="{43DCEC5C-B6AC-4AA4-9E79-1D10480D9ACE}"/>
    <dgm:cxn modelId="{0F85883C-C479-4028-ACDE-F37C9FD8272C}" srcId="{5116F053-9840-4968-A3D9-8F3FF6F78003}" destId="{36AE6C95-EC8A-4A57-8959-DDE6287EA009}" srcOrd="1" destOrd="0" parTransId="{0FD31F08-6BFC-4E74-83A4-662EBAF9435D}" sibTransId="{6FA70BAA-48F2-4B57-A284-33856D555605}"/>
    <dgm:cxn modelId="{CF9B2B4C-9E73-4ED8-BB52-CD894CC4D116}" type="presOf" srcId="{0F5A24D6-1330-4603-9AAB-61EA2430BF25}" destId="{6B305292-CB78-49C0-95F7-C32257AB20CF}" srcOrd="0" destOrd="0" presId="urn:microsoft.com/office/officeart/2005/8/layout/pyramid1"/>
    <dgm:cxn modelId="{58F42EF6-182F-418C-8F73-D61D5DFE8EA2}" type="presOf" srcId="{C0F56A6A-276C-47C5-ADC7-2DB930BE0074}" destId="{C02DA044-FCCB-4A38-B448-7C8A0734EEBE}" srcOrd="1" destOrd="0" presId="urn:microsoft.com/office/officeart/2005/8/layout/pyramid1"/>
    <dgm:cxn modelId="{72F0E138-00EB-44EC-BD9E-9149035C4678}" type="presOf" srcId="{C0F56A6A-276C-47C5-ADC7-2DB930BE0074}" destId="{175711CE-C442-439A-82CD-43071C411A92}" srcOrd="0" destOrd="0" presId="urn:microsoft.com/office/officeart/2005/8/layout/pyramid1"/>
    <dgm:cxn modelId="{22FCAFCC-C67F-4529-ADC5-732E64CEC1C9}" type="presParOf" srcId="{F5FC3E60-1C1C-4697-9765-ECB20C2A8F7E}" destId="{0C565CC1-B7BC-4EBF-991A-89A8C5009AA9}" srcOrd="0" destOrd="0" presId="urn:microsoft.com/office/officeart/2005/8/layout/pyramid1"/>
    <dgm:cxn modelId="{ADEDA944-2C36-4206-8C8A-8E733CE81900}" type="presParOf" srcId="{0C565CC1-B7BC-4EBF-991A-89A8C5009AA9}" destId="{414C6923-EBC8-4940-A0E5-5F54EAB26AB5}" srcOrd="0" destOrd="0" presId="urn:microsoft.com/office/officeart/2005/8/layout/pyramid1"/>
    <dgm:cxn modelId="{2C7959F3-F50E-472D-A20A-1B392F9D2580}" type="presParOf" srcId="{0C565CC1-B7BC-4EBF-991A-89A8C5009AA9}" destId="{8C81F228-6522-4473-9E20-1554B55D2FC0}" srcOrd="1" destOrd="0" presId="urn:microsoft.com/office/officeart/2005/8/layout/pyramid1"/>
    <dgm:cxn modelId="{DB09DBA4-BA16-44FF-A58E-B52F7C9AE3E9}" type="presParOf" srcId="{F5FC3E60-1C1C-4697-9765-ECB20C2A8F7E}" destId="{CE413770-1EA0-43BC-B422-8B7992CC89D4}" srcOrd="1" destOrd="0" presId="urn:microsoft.com/office/officeart/2005/8/layout/pyramid1"/>
    <dgm:cxn modelId="{1F4E6BCA-ACB2-4A64-9230-91CADBCE8176}" type="presParOf" srcId="{CE413770-1EA0-43BC-B422-8B7992CC89D4}" destId="{7E72C330-2968-4960-BA84-E08982EA3B69}" srcOrd="0" destOrd="0" presId="urn:microsoft.com/office/officeart/2005/8/layout/pyramid1"/>
    <dgm:cxn modelId="{644DF8FD-4740-44FB-BD3F-841D979AA9D3}" type="presParOf" srcId="{CE413770-1EA0-43BC-B422-8B7992CC89D4}" destId="{5E69332C-45EC-4BD5-9529-E088043D3E74}" srcOrd="1" destOrd="0" presId="urn:microsoft.com/office/officeart/2005/8/layout/pyramid1"/>
    <dgm:cxn modelId="{5CA74213-C3CB-4B39-B102-B630A8E49705}" type="presParOf" srcId="{F5FC3E60-1C1C-4697-9765-ECB20C2A8F7E}" destId="{AF49DE0B-0CA1-4426-8781-07872F3B17C6}" srcOrd="2" destOrd="0" presId="urn:microsoft.com/office/officeart/2005/8/layout/pyramid1"/>
    <dgm:cxn modelId="{1F993E95-C369-4E6D-992B-7A7AC74D5E22}" type="presParOf" srcId="{AF49DE0B-0CA1-4426-8781-07872F3B17C6}" destId="{EDD684FB-EA72-4482-BFC2-C8D3FCF0330D}" srcOrd="0" destOrd="0" presId="urn:microsoft.com/office/officeart/2005/8/layout/pyramid1"/>
    <dgm:cxn modelId="{2971DD92-2051-429D-BC20-795E34282DFE}" type="presParOf" srcId="{AF49DE0B-0CA1-4426-8781-07872F3B17C6}" destId="{486752D7-A18F-4245-90D7-9B779D0C4B3D}" srcOrd="1" destOrd="0" presId="urn:microsoft.com/office/officeart/2005/8/layout/pyramid1"/>
    <dgm:cxn modelId="{05C344F1-6DFB-46A9-AB8B-638C59DB518F}" type="presParOf" srcId="{F5FC3E60-1C1C-4697-9765-ECB20C2A8F7E}" destId="{8DB3A3CC-8BB4-4111-AB53-9F8E0B852025}" srcOrd="3" destOrd="0" presId="urn:microsoft.com/office/officeart/2005/8/layout/pyramid1"/>
    <dgm:cxn modelId="{EDE10CB6-2A53-43BF-89DD-36F7FD52AFFE}" type="presParOf" srcId="{8DB3A3CC-8BB4-4111-AB53-9F8E0B852025}" destId="{175711CE-C442-439A-82CD-43071C411A92}" srcOrd="0" destOrd="0" presId="urn:microsoft.com/office/officeart/2005/8/layout/pyramid1"/>
    <dgm:cxn modelId="{35E2C3E6-ECAF-4C80-9386-F8D8C8F32F3F}" type="presParOf" srcId="{8DB3A3CC-8BB4-4111-AB53-9F8E0B852025}" destId="{C02DA044-FCCB-4A38-B448-7C8A0734EEBE}" srcOrd="1" destOrd="0" presId="urn:microsoft.com/office/officeart/2005/8/layout/pyramid1"/>
    <dgm:cxn modelId="{6650D9DD-F3D9-4B33-995A-EC071F85831C}" type="presParOf" srcId="{F5FC3E60-1C1C-4697-9765-ECB20C2A8F7E}" destId="{EB8F546B-60B4-4DAF-BAEF-EB56BCE6DF08}" srcOrd="4" destOrd="0" presId="urn:microsoft.com/office/officeart/2005/8/layout/pyramid1"/>
    <dgm:cxn modelId="{B4ADA880-F338-4E4D-A878-E810E07ADF50}" type="presParOf" srcId="{EB8F546B-60B4-4DAF-BAEF-EB56BCE6DF08}" destId="{7F904F15-B747-49B7-AFE8-115B338AE973}" srcOrd="0" destOrd="0" presId="urn:microsoft.com/office/officeart/2005/8/layout/pyramid1"/>
    <dgm:cxn modelId="{FEA0F214-1F24-4BE1-87D2-54CE2C7838A2}" type="presParOf" srcId="{EB8F546B-60B4-4DAF-BAEF-EB56BCE6DF08}" destId="{50722D41-0E90-4292-BE91-CED2114E2949}" srcOrd="1" destOrd="0" presId="urn:microsoft.com/office/officeart/2005/8/layout/pyramid1"/>
    <dgm:cxn modelId="{2DAE2805-CF96-4193-8C49-2543B1D8A363}" type="presParOf" srcId="{F5FC3E60-1C1C-4697-9765-ECB20C2A8F7E}" destId="{59994847-9F38-4DA1-B941-EA5F0BFEA9A8}" srcOrd="5" destOrd="0" presId="urn:microsoft.com/office/officeart/2005/8/layout/pyramid1"/>
    <dgm:cxn modelId="{780BC74C-EE46-403E-AFA6-79FB662041AC}" type="presParOf" srcId="{59994847-9F38-4DA1-B941-EA5F0BFEA9A8}" destId="{EC3A51FA-1E45-410E-88C6-51A3569AD7D3}" srcOrd="0" destOrd="0" presId="urn:microsoft.com/office/officeart/2005/8/layout/pyramid1"/>
    <dgm:cxn modelId="{FC7E0F3D-EF30-41BF-90E2-307D0A4D3103}" type="presParOf" srcId="{59994847-9F38-4DA1-B941-EA5F0BFEA9A8}" destId="{2FF74B02-248F-429F-990D-BD808F57AA55}" srcOrd="1" destOrd="0" presId="urn:microsoft.com/office/officeart/2005/8/layout/pyramid1"/>
    <dgm:cxn modelId="{A12755CA-75B5-4D9D-AB68-69A87C642407}" type="presParOf" srcId="{F5FC3E60-1C1C-4697-9765-ECB20C2A8F7E}" destId="{EF8E9892-7BAA-4CE1-958C-813F31162671}" srcOrd="6" destOrd="0" presId="urn:microsoft.com/office/officeart/2005/8/layout/pyramid1"/>
    <dgm:cxn modelId="{4AD1ABAF-D359-42C5-9CBA-CD24C2FAB85C}" type="presParOf" srcId="{EF8E9892-7BAA-4CE1-958C-813F31162671}" destId="{6B305292-CB78-49C0-95F7-C32257AB20CF}" srcOrd="0" destOrd="0" presId="urn:microsoft.com/office/officeart/2005/8/layout/pyramid1"/>
    <dgm:cxn modelId="{B1992873-9002-4F76-9EC1-4039DF1239FD}" type="presParOf" srcId="{EF8E9892-7BAA-4CE1-958C-813F31162671}" destId="{C78989C9-F739-468E-8ACF-C59CB7D87948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01D05A9-7A78-4249-B145-668B778B14E8}" type="doc">
      <dgm:prSet loTypeId="urn:microsoft.com/office/officeart/2005/8/layout/pyramid3" loCatId="pyramid" qsTypeId="urn:microsoft.com/office/officeart/2005/8/quickstyle/simple1" qsCatId="simple" csTypeId="urn:microsoft.com/office/officeart/2005/8/colors/colorful5" csCatId="colorful" phldr="1"/>
      <dgm:spPr/>
    </dgm:pt>
    <dgm:pt modelId="{6FC20143-E589-408D-BF5E-AA81DA5E2C3E}">
      <dgm:prSet phldrT="[Tekst]"/>
      <dgm:spPr/>
      <dgm:t>
        <a:bodyPr/>
        <a:lstStyle/>
        <a:p>
          <a:r>
            <a:rPr lang="pl-PL" dirty="0" smtClean="0">
              <a:solidFill>
                <a:schemeClr val="bg1"/>
              </a:solidFill>
            </a:rPr>
            <a:t>Mechanik pojazdów samochodowych - 364</a:t>
          </a:r>
          <a:endParaRPr lang="pl-PL" dirty="0">
            <a:solidFill>
              <a:schemeClr val="bg1"/>
            </a:solidFill>
          </a:endParaRPr>
        </a:p>
      </dgm:t>
    </dgm:pt>
    <dgm:pt modelId="{D46A6D72-2E80-45CB-932B-883BD82EBF40}" type="parTrans" cxnId="{C6A3ECCB-04B3-4599-935C-6722468A073B}">
      <dgm:prSet/>
      <dgm:spPr/>
      <dgm:t>
        <a:bodyPr/>
        <a:lstStyle/>
        <a:p>
          <a:endParaRPr lang="pl-PL"/>
        </a:p>
      </dgm:t>
    </dgm:pt>
    <dgm:pt modelId="{248663FC-4D58-4AEA-A0A8-7865173C6D58}" type="sibTrans" cxnId="{C6A3ECCB-04B3-4599-935C-6722468A073B}">
      <dgm:prSet/>
      <dgm:spPr/>
      <dgm:t>
        <a:bodyPr/>
        <a:lstStyle/>
        <a:p>
          <a:endParaRPr lang="pl-PL"/>
        </a:p>
      </dgm:t>
    </dgm:pt>
    <dgm:pt modelId="{6A1AAFED-0213-42D4-B94D-DFD6F8C591F1}">
      <dgm:prSet phldrT="[Tekst]" custT="1"/>
      <dgm:spPr/>
      <dgm:t>
        <a:bodyPr/>
        <a:lstStyle/>
        <a:p>
          <a:r>
            <a:rPr lang="pl-PL" sz="2400" dirty="0" smtClean="0">
              <a:solidFill>
                <a:schemeClr val="bg1"/>
              </a:solidFill>
            </a:rPr>
            <a:t>Kucharz małej gastronomii - 198</a:t>
          </a:r>
          <a:endParaRPr lang="pl-PL" sz="2400" dirty="0">
            <a:solidFill>
              <a:schemeClr val="bg1"/>
            </a:solidFill>
          </a:endParaRPr>
        </a:p>
      </dgm:t>
    </dgm:pt>
    <dgm:pt modelId="{D0F63E52-C5AC-4579-B7AC-C2F189D26369}" type="parTrans" cxnId="{57569491-43CF-495F-BD3A-B9BF907F6349}">
      <dgm:prSet/>
      <dgm:spPr/>
      <dgm:t>
        <a:bodyPr/>
        <a:lstStyle/>
        <a:p>
          <a:endParaRPr lang="pl-PL"/>
        </a:p>
      </dgm:t>
    </dgm:pt>
    <dgm:pt modelId="{D2963ED7-11B1-4D1B-91C4-0F1DC53EFA3C}" type="sibTrans" cxnId="{57569491-43CF-495F-BD3A-B9BF907F6349}">
      <dgm:prSet/>
      <dgm:spPr/>
      <dgm:t>
        <a:bodyPr/>
        <a:lstStyle/>
        <a:p>
          <a:endParaRPr lang="pl-PL"/>
        </a:p>
      </dgm:t>
    </dgm:pt>
    <dgm:pt modelId="{CB0698A2-9C88-4EA6-8150-849BD1AF9DA1}">
      <dgm:prSet phldrT="[Tekst]" custT="1"/>
      <dgm:spPr/>
      <dgm:t>
        <a:bodyPr/>
        <a:lstStyle/>
        <a:p>
          <a:r>
            <a:rPr lang="pl-PL" sz="2400" b="1" dirty="0" smtClean="0">
              <a:solidFill>
                <a:schemeClr val="bg1"/>
              </a:solidFill>
            </a:rPr>
            <a:t>Cukiernik - 115</a:t>
          </a:r>
          <a:endParaRPr lang="pl-PL" sz="2400" b="1" dirty="0">
            <a:solidFill>
              <a:schemeClr val="bg1"/>
            </a:solidFill>
          </a:endParaRPr>
        </a:p>
      </dgm:t>
    </dgm:pt>
    <dgm:pt modelId="{64A4A671-01B9-4EC4-87E0-B194A2279953}" type="parTrans" cxnId="{956087FE-9793-4CB0-B3D0-82B06979C94C}">
      <dgm:prSet/>
      <dgm:spPr/>
      <dgm:t>
        <a:bodyPr/>
        <a:lstStyle/>
        <a:p>
          <a:endParaRPr lang="pl-PL"/>
        </a:p>
      </dgm:t>
    </dgm:pt>
    <dgm:pt modelId="{6ABBCC7F-0CA1-4870-9FD3-665A07154D22}" type="sibTrans" cxnId="{956087FE-9793-4CB0-B3D0-82B06979C94C}">
      <dgm:prSet/>
      <dgm:spPr/>
      <dgm:t>
        <a:bodyPr/>
        <a:lstStyle/>
        <a:p>
          <a:endParaRPr lang="pl-PL"/>
        </a:p>
      </dgm:t>
    </dgm:pt>
    <dgm:pt modelId="{20373003-5A7E-47F1-8DFC-16DF276D89F0}">
      <dgm:prSet custT="1"/>
      <dgm:spPr/>
      <dgm:t>
        <a:bodyPr/>
        <a:lstStyle/>
        <a:p>
          <a:r>
            <a:rPr lang="pl-PL" sz="2400" dirty="0" smtClean="0">
              <a:solidFill>
                <a:schemeClr val="bg1"/>
              </a:solidFill>
            </a:rPr>
            <a:t>Fryzjer -119</a:t>
          </a:r>
          <a:endParaRPr lang="pl-PL" sz="2400" dirty="0">
            <a:solidFill>
              <a:schemeClr val="bg1"/>
            </a:solidFill>
          </a:endParaRPr>
        </a:p>
      </dgm:t>
    </dgm:pt>
    <dgm:pt modelId="{85140A19-2CCA-4493-B41E-231A42841358}" type="parTrans" cxnId="{F49AF94D-F02E-485A-ACBA-C6772D2DF118}">
      <dgm:prSet/>
      <dgm:spPr/>
      <dgm:t>
        <a:bodyPr/>
        <a:lstStyle/>
        <a:p>
          <a:endParaRPr lang="pl-PL"/>
        </a:p>
      </dgm:t>
    </dgm:pt>
    <dgm:pt modelId="{797EF1E1-4BEB-4F7B-B7C9-CC60DA1F99B7}" type="sibTrans" cxnId="{F49AF94D-F02E-485A-ACBA-C6772D2DF118}">
      <dgm:prSet/>
      <dgm:spPr/>
      <dgm:t>
        <a:bodyPr/>
        <a:lstStyle/>
        <a:p>
          <a:endParaRPr lang="pl-PL"/>
        </a:p>
      </dgm:t>
    </dgm:pt>
    <dgm:pt modelId="{2725D029-7D62-4A58-B737-CB3849E13D74}">
      <dgm:prSet custT="1"/>
      <dgm:spPr/>
      <dgm:t>
        <a:bodyPr/>
        <a:lstStyle/>
        <a:p>
          <a:endParaRPr lang="pl-PL" sz="2000" b="1" dirty="0">
            <a:solidFill>
              <a:srgbClr val="002060"/>
            </a:solidFill>
          </a:endParaRPr>
        </a:p>
      </dgm:t>
    </dgm:pt>
    <dgm:pt modelId="{1A2499A8-CFD4-4073-89BC-C16A8AEDF254}" type="sibTrans" cxnId="{6719B3F7-B55A-44D4-85A1-5FCA7AD56981}">
      <dgm:prSet/>
      <dgm:spPr/>
      <dgm:t>
        <a:bodyPr/>
        <a:lstStyle/>
        <a:p>
          <a:endParaRPr lang="pl-PL"/>
        </a:p>
      </dgm:t>
    </dgm:pt>
    <dgm:pt modelId="{797242B2-504A-49BE-BFA5-4DAB32C03530}" type="parTrans" cxnId="{6719B3F7-B55A-44D4-85A1-5FCA7AD56981}">
      <dgm:prSet/>
      <dgm:spPr/>
      <dgm:t>
        <a:bodyPr/>
        <a:lstStyle/>
        <a:p>
          <a:endParaRPr lang="pl-PL"/>
        </a:p>
      </dgm:t>
    </dgm:pt>
    <dgm:pt modelId="{9E420743-6AAD-4925-93ED-BB63D4C5F106}" type="pres">
      <dgm:prSet presAssocID="{401D05A9-7A78-4249-B145-668B778B14E8}" presName="Name0" presStyleCnt="0">
        <dgm:presLayoutVars>
          <dgm:dir/>
          <dgm:animLvl val="lvl"/>
          <dgm:resizeHandles val="exact"/>
        </dgm:presLayoutVars>
      </dgm:prSet>
      <dgm:spPr/>
    </dgm:pt>
    <dgm:pt modelId="{2FE673EB-4098-4F5D-BD17-A4D3DD1F5369}" type="pres">
      <dgm:prSet presAssocID="{6FC20143-E589-408D-BF5E-AA81DA5E2C3E}" presName="Name8" presStyleCnt="0"/>
      <dgm:spPr/>
    </dgm:pt>
    <dgm:pt modelId="{003C02F5-FE5B-42AE-BE60-8903FBD3F9F7}" type="pres">
      <dgm:prSet presAssocID="{6FC20143-E589-408D-BF5E-AA81DA5E2C3E}" presName="level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134AD7D-994D-439D-AA36-15695A844A35}" type="pres">
      <dgm:prSet presAssocID="{6FC20143-E589-408D-BF5E-AA81DA5E2C3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304C43D-14C5-40A1-8A21-3A1D1B30ED76}" type="pres">
      <dgm:prSet presAssocID="{6A1AAFED-0213-42D4-B94D-DFD6F8C591F1}" presName="Name8" presStyleCnt="0"/>
      <dgm:spPr/>
    </dgm:pt>
    <dgm:pt modelId="{789CB10A-647E-4AF9-9ADD-8FE4D35F69B0}" type="pres">
      <dgm:prSet presAssocID="{6A1AAFED-0213-42D4-B94D-DFD6F8C591F1}" presName="level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DE0ED97-C988-4E5F-B63A-17300ABA802C}" type="pres">
      <dgm:prSet presAssocID="{6A1AAFED-0213-42D4-B94D-DFD6F8C591F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EB8D209-454F-43A9-85CC-7D5D4C909419}" type="pres">
      <dgm:prSet presAssocID="{20373003-5A7E-47F1-8DFC-16DF276D89F0}" presName="Name8" presStyleCnt="0"/>
      <dgm:spPr/>
    </dgm:pt>
    <dgm:pt modelId="{E01DDF67-5AD4-4958-8DDA-84B9EBB1755E}" type="pres">
      <dgm:prSet presAssocID="{20373003-5A7E-47F1-8DFC-16DF276D89F0}" presName="level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3DE34BF-B53A-4993-B22C-9EEB8DE9D763}" type="pres">
      <dgm:prSet presAssocID="{20373003-5A7E-47F1-8DFC-16DF276D89F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99B939C-FA51-4BEB-8851-42E09D2C9710}" type="pres">
      <dgm:prSet presAssocID="{CB0698A2-9C88-4EA6-8150-849BD1AF9DA1}" presName="Name8" presStyleCnt="0"/>
      <dgm:spPr/>
    </dgm:pt>
    <dgm:pt modelId="{E3B0886B-4B65-4FE0-8BA7-AC0929FC4A1F}" type="pres">
      <dgm:prSet presAssocID="{CB0698A2-9C88-4EA6-8150-849BD1AF9DA1}" presName="level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0F6FE4B-1DB4-4C43-904C-F68E41D614BE}" type="pres">
      <dgm:prSet presAssocID="{CB0698A2-9C88-4EA6-8150-849BD1AF9DA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9ABB639-4F56-4EE2-92F2-270DDBED989A}" type="pres">
      <dgm:prSet presAssocID="{2725D029-7D62-4A58-B737-CB3849E13D74}" presName="Name8" presStyleCnt="0"/>
      <dgm:spPr/>
    </dgm:pt>
    <dgm:pt modelId="{632264C5-6E26-4761-9BFF-3E17AE32B6C0}" type="pres">
      <dgm:prSet presAssocID="{2725D029-7D62-4A58-B737-CB3849E13D74}" presName="level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5FBFBE2-619B-48BE-9D3D-2FDC1585324B}" type="pres">
      <dgm:prSet presAssocID="{2725D029-7D62-4A58-B737-CB3849E13D7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B8874930-FE11-4452-A8AE-2836FC8734EE}" type="presOf" srcId="{CB0698A2-9C88-4EA6-8150-849BD1AF9DA1}" destId="{20F6FE4B-1DB4-4C43-904C-F68E41D614BE}" srcOrd="1" destOrd="0" presId="urn:microsoft.com/office/officeart/2005/8/layout/pyramid3"/>
    <dgm:cxn modelId="{C6A3ECCB-04B3-4599-935C-6722468A073B}" srcId="{401D05A9-7A78-4249-B145-668B778B14E8}" destId="{6FC20143-E589-408D-BF5E-AA81DA5E2C3E}" srcOrd="0" destOrd="0" parTransId="{D46A6D72-2E80-45CB-932B-883BD82EBF40}" sibTransId="{248663FC-4D58-4AEA-A0A8-7865173C6D58}"/>
    <dgm:cxn modelId="{B012010A-5A01-4372-9AA4-8AD7ED2A6534}" type="presOf" srcId="{20373003-5A7E-47F1-8DFC-16DF276D89F0}" destId="{E01DDF67-5AD4-4958-8DDA-84B9EBB1755E}" srcOrd="0" destOrd="0" presId="urn:microsoft.com/office/officeart/2005/8/layout/pyramid3"/>
    <dgm:cxn modelId="{F49AF94D-F02E-485A-ACBA-C6772D2DF118}" srcId="{401D05A9-7A78-4249-B145-668B778B14E8}" destId="{20373003-5A7E-47F1-8DFC-16DF276D89F0}" srcOrd="2" destOrd="0" parTransId="{85140A19-2CCA-4493-B41E-231A42841358}" sibTransId="{797EF1E1-4BEB-4F7B-B7C9-CC60DA1F99B7}"/>
    <dgm:cxn modelId="{57569491-43CF-495F-BD3A-B9BF907F6349}" srcId="{401D05A9-7A78-4249-B145-668B778B14E8}" destId="{6A1AAFED-0213-42D4-B94D-DFD6F8C591F1}" srcOrd="1" destOrd="0" parTransId="{D0F63E52-C5AC-4579-B7AC-C2F189D26369}" sibTransId="{D2963ED7-11B1-4D1B-91C4-0F1DC53EFA3C}"/>
    <dgm:cxn modelId="{85382FDA-E0E3-4300-A4B5-10EC03BFA87B}" type="presOf" srcId="{401D05A9-7A78-4249-B145-668B778B14E8}" destId="{9E420743-6AAD-4925-93ED-BB63D4C5F106}" srcOrd="0" destOrd="0" presId="urn:microsoft.com/office/officeart/2005/8/layout/pyramid3"/>
    <dgm:cxn modelId="{98F4C585-60AC-4814-9892-02B2E657F023}" type="presOf" srcId="{6A1AAFED-0213-42D4-B94D-DFD6F8C591F1}" destId="{789CB10A-647E-4AF9-9ADD-8FE4D35F69B0}" srcOrd="0" destOrd="0" presId="urn:microsoft.com/office/officeart/2005/8/layout/pyramid3"/>
    <dgm:cxn modelId="{3D7ECB97-F169-4036-917C-C0C2F661932B}" type="presOf" srcId="{20373003-5A7E-47F1-8DFC-16DF276D89F0}" destId="{43DE34BF-B53A-4993-B22C-9EEB8DE9D763}" srcOrd="1" destOrd="0" presId="urn:microsoft.com/office/officeart/2005/8/layout/pyramid3"/>
    <dgm:cxn modelId="{E434EBAB-3E53-496C-87DB-D0C419EC7DC2}" type="presOf" srcId="{CB0698A2-9C88-4EA6-8150-849BD1AF9DA1}" destId="{E3B0886B-4B65-4FE0-8BA7-AC0929FC4A1F}" srcOrd="0" destOrd="0" presId="urn:microsoft.com/office/officeart/2005/8/layout/pyramid3"/>
    <dgm:cxn modelId="{71B4A7C4-A801-45FE-BFA8-C894BE26B394}" type="presOf" srcId="{6A1AAFED-0213-42D4-B94D-DFD6F8C591F1}" destId="{ADE0ED97-C988-4E5F-B63A-17300ABA802C}" srcOrd="1" destOrd="0" presId="urn:microsoft.com/office/officeart/2005/8/layout/pyramid3"/>
    <dgm:cxn modelId="{6719B3F7-B55A-44D4-85A1-5FCA7AD56981}" srcId="{401D05A9-7A78-4249-B145-668B778B14E8}" destId="{2725D029-7D62-4A58-B737-CB3849E13D74}" srcOrd="4" destOrd="0" parTransId="{797242B2-504A-49BE-BFA5-4DAB32C03530}" sibTransId="{1A2499A8-CFD4-4073-89BC-C16A8AEDF254}"/>
    <dgm:cxn modelId="{4C5EE3C4-A936-428D-BBDE-808649893135}" type="presOf" srcId="{6FC20143-E589-408D-BF5E-AA81DA5E2C3E}" destId="{003C02F5-FE5B-42AE-BE60-8903FBD3F9F7}" srcOrd="0" destOrd="0" presId="urn:microsoft.com/office/officeart/2005/8/layout/pyramid3"/>
    <dgm:cxn modelId="{4619DD78-30A7-45B5-A82F-1FA718F96D1C}" type="presOf" srcId="{2725D029-7D62-4A58-B737-CB3849E13D74}" destId="{632264C5-6E26-4761-9BFF-3E17AE32B6C0}" srcOrd="0" destOrd="0" presId="urn:microsoft.com/office/officeart/2005/8/layout/pyramid3"/>
    <dgm:cxn modelId="{956087FE-9793-4CB0-B3D0-82B06979C94C}" srcId="{401D05A9-7A78-4249-B145-668B778B14E8}" destId="{CB0698A2-9C88-4EA6-8150-849BD1AF9DA1}" srcOrd="3" destOrd="0" parTransId="{64A4A671-01B9-4EC4-87E0-B194A2279953}" sibTransId="{6ABBCC7F-0CA1-4870-9FD3-665A07154D22}"/>
    <dgm:cxn modelId="{F442D354-328A-435E-A912-8338559FFF0E}" type="presOf" srcId="{6FC20143-E589-408D-BF5E-AA81DA5E2C3E}" destId="{0134AD7D-994D-439D-AA36-15695A844A35}" srcOrd="1" destOrd="0" presId="urn:microsoft.com/office/officeart/2005/8/layout/pyramid3"/>
    <dgm:cxn modelId="{29FC05E4-6CCF-4DA5-8C80-4CB1A7B5C53B}" type="presOf" srcId="{2725D029-7D62-4A58-B737-CB3849E13D74}" destId="{75FBFBE2-619B-48BE-9D3D-2FDC1585324B}" srcOrd="1" destOrd="0" presId="urn:microsoft.com/office/officeart/2005/8/layout/pyramid3"/>
    <dgm:cxn modelId="{673A0CED-CCBB-4BD0-BAD7-30F892BB7B0C}" type="presParOf" srcId="{9E420743-6AAD-4925-93ED-BB63D4C5F106}" destId="{2FE673EB-4098-4F5D-BD17-A4D3DD1F5369}" srcOrd="0" destOrd="0" presId="urn:microsoft.com/office/officeart/2005/8/layout/pyramid3"/>
    <dgm:cxn modelId="{745BB593-D6B6-4BDE-9BB6-A30DE25FB94D}" type="presParOf" srcId="{2FE673EB-4098-4F5D-BD17-A4D3DD1F5369}" destId="{003C02F5-FE5B-42AE-BE60-8903FBD3F9F7}" srcOrd="0" destOrd="0" presId="urn:microsoft.com/office/officeart/2005/8/layout/pyramid3"/>
    <dgm:cxn modelId="{9AAB8FC8-0A72-4FB6-AECB-B8EB655FB279}" type="presParOf" srcId="{2FE673EB-4098-4F5D-BD17-A4D3DD1F5369}" destId="{0134AD7D-994D-439D-AA36-15695A844A35}" srcOrd="1" destOrd="0" presId="urn:microsoft.com/office/officeart/2005/8/layout/pyramid3"/>
    <dgm:cxn modelId="{19E7AC40-61E1-46B7-B2F1-2327091A9BA3}" type="presParOf" srcId="{9E420743-6AAD-4925-93ED-BB63D4C5F106}" destId="{9304C43D-14C5-40A1-8A21-3A1D1B30ED76}" srcOrd="1" destOrd="0" presId="urn:microsoft.com/office/officeart/2005/8/layout/pyramid3"/>
    <dgm:cxn modelId="{973B13B4-54D1-4BA7-94B9-773B342F3A5A}" type="presParOf" srcId="{9304C43D-14C5-40A1-8A21-3A1D1B30ED76}" destId="{789CB10A-647E-4AF9-9ADD-8FE4D35F69B0}" srcOrd="0" destOrd="0" presId="urn:microsoft.com/office/officeart/2005/8/layout/pyramid3"/>
    <dgm:cxn modelId="{3B5C9CD4-443E-4A59-8F09-D51B27D1C561}" type="presParOf" srcId="{9304C43D-14C5-40A1-8A21-3A1D1B30ED76}" destId="{ADE0ED97-C988-4E5F-B63A-17300ABA802C}" srcOrd="1" destOrd="0" presId="urn:microsoft.com/office/officeart/2005/8/layout/pyramid3"/>
    <dgm:cxn modelId="{DB5A6449-7485-474D-BEB8-4F040E451C93}" type="presParOf" srcId="{9E420743-6AAD-4925-93ED-BB63D4C5F106}" destId="{8EB8D209-454F-43A9-85CC-7D5D4C909419}" srcOrd="2" destOrd="0" presId="urn:microsoft.com/office/officeart/2005/8/layout/pyramid3"/>
    <dgm:cxn modelId="{39071C2E-DA68-4433-B7CB-BB7284C952D4}" type="presParOf" srcId="{8EB8D209-454F-43A9-85CC-7D5D4C909419}" destId="{E01DDF67-5AD4-4958-8DDA-84B9EBB1755E}" srcOrd="0" destOrd="0" presId="urn:microsoft.com/office/officeart/2005/8/layout/pyramid3"/>
    <dgm:cxn modelId="{FEE67B98-A992-42E5-B581-8A27CDC99877}" type="presParOf" srcId="{8EB8D209-454F-43A9-85CC-7D5D4C909419}" destId="{43DE34BF-B53A-4993-B22C-9EEB8DE9D763}" srcOrd="1" destOrd="0" presId="urn:microsoft.com/office/officeart/2005/8/layout/pyramid3"/>
    <dgm:cxn modelId="{934C711C-6CCF-4395-A7FD-0E9C01D65F2F}" type="presParOf" srcId="{9E420743-6AAD-4925-93ED-BB63D4C5F106}" destId="{199B939C-FA51-4BEB-8851-42E09D2C9710}" srcOrd="3" destOrd="0" presId="urn:microsoft.com/office/officeart/2005/8/layout/pyramid3"/>
    <dgm:cxn modelId="{30FDB3B6-43A3-4D0D-B97C-0D50B10497E0}" type="presParOf" srcId="{199B939C-FA51-4BEB-8851-42E09D2C9710}" destId="{E3B0886B-4B65-4FE0-8BA7-AC0929FC4A1F}" srcOrd="0" destOrd="0" presId="urn:microsoft.com/office/officeart/2005/8/layout/pyramid3"/>
    <dgm:cxn modelId="{06D189B8-2ECD-47C3-B7CD-36EDCD4065F8}" type="presParOf" srcId="{199B939C-FA51-4BEB-8851-42E09D2C9710}" destId="{20F6FE4B-1DB4-4C43-904C-F68E41D614BE}" srcOrd="1" destOrd="0" presId="urn:microsoft.com/office/officeart/2005/8/layout/pyramid3"/>
    <dgm:cxn modelId="{1A35ADB2-D5D3-47C6-B488-6D7EA79C9072}" type="presParOf" srcId="{9E420743-6AAD-4925-93ED-BB63D4C5F106}" destId="{C9ABB639-4F56-4EE2-92F2-270DDBED989A}" srcOrd="4" destOrd="0" presId="urn:microsoft.com/office/officeart/2005/8/layout/pyramid3"/>
    <dgm:cxn modelId="{4EF3A145-FB0A-4EAD-BF14-77DCC241F302}" type="presParOf" srcId="{C9ABB639-4F56-4EE2-92F2-270DDBED989A}" destId="{632264C5-6E26-4761-9BFF-3E17AE32B6C0}" srcOrd="0" destOrd="0" presId="urn:microsoft.com/office/officeart/2005/8/layout/pyramid3"/>
    <dgm:cxn modelId="{EEA9C97A-F667-48F9-8E61-92684CD0A44D}" type="presParOf" srcId="{C9ABB639-4F56-4EE2-92F2-270DDBED989A}" destId="{75FBFBE2-619B-48BE-9D3D-2FDC1585324B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84275F6-ED56-47A8-88EF-B461990857A3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pl-PL"/>
        </a:p>
      </dgm:t>
    </dgm:pt>
    <dgm:pt modelId="{101D553F-1B48-4C63-B676-2A45E4768090}">
      <dgm:prSet phldrT="[Tekst]"/>
      <dgm:spPr/>
      <dgm:t>
        <a:bodyPr/>
        <a:lstStyle/>
        <a:p>
          <a:r>
            <a:rPr lang="pl-PL" dirty="0" smtClean="0">
              <a:solidFill>
                <a:srgbClr val="40697D"/>
              </a:solidFill>
            </a:rPr>
            <a:t>82% absolwentów przystąpiło do egzaminów</a:t>
          </a:r>
          <a:endParaRPr lang="pl-PL" dirty="0">
            <a:solidFill>
              <a:srgbClr val="40697D"/>
            </a:solidFill>
          </a:endParaRPr>
        </a:p>
      </dgm:t>
    </dgm:pt>
    <dgm:pt modelId="{1DBE96F0-E985-4426-B55B-712FC0335C34}" type="parTrans" cxnId="{77DC9D16-2C50-4EBB-B85B-0A3A6D99FE38}">
      <dgm:prSet/>
      <dgm:spPr/>
      <dgm:t>
        <a:bodyPr/>
        <a:lstStyle/>
        <a:p>
          <a:endParaRPr lang="pl-PL"/>
        </a:p>
      </dgm:t>
    </dgm:pt>
    <dgm:pt modelId="{8C20C5B3-7E16-466B-921A-C439ABD8F35E}" type="sibTrans" cxnId="{77DC9D16-2C50-4EBB-B85B-0A3A6D99FE38}">
      <dgm:prSet/>
      <dgm:spPr/>
      <dgm:t>
        <a:bodyPr/>
        <a:lstStyle/>
        <a:p>
          <a:endParaRPr lang="pl-PL"/>
        </a:p>
      </dgm:t>
    </dgm:pt>
    <dgm:pt modelId="{0AC86148-6087-4FD8-9161-C961B2CD2FA9}">
      <dgm:prSet phldrT="[Tekst]"/>
      <dgm:spPr/>
      <dgm:t>
        <a:bodyPr/>
        <a:lstStyle/>
        <a:p>
          <a:r>
            <a:rPr lang="pl-PL" dirty="0" smtClean="0">
              <a:solidFill>
                <a:srgbClr val="40697D"/>
              </a:solidFill>
            </a:rPr>
            <a:t>64% absolwentów zaliczyło egzamin</a:t>
          </a:r>
          <a:endParaRPr lang="pl-PL" dirty="0">
            <a:solidFill>
              <a:srgbClr val="40697D"/>
            </a:solidFill>
          </a:endParaRPr>
        </a:p>
      </dgm:t>
    </dgm:pt>
    <dgm:pt modelId="{64D463CF-6677-48A5-A384-73E727ED75BB}" type="parTrans" cxnId="{AA3EBA14-8E3A-4459-A898-746143B1BBD3}">
      <dgm:prSet/>
      <dgm:spPr/>
      <dgm:t>
        <a:bodyPr/>
        <a:lstStyle/>
        <a:p>
          <a:endParaRPr lang="pl-PL"/>
        </a:p>
      </dgm:t>
    </dgm:pt>
    <dgm:pt modelId="{B973C861-A19A-4118-9373-37E05BF45C83}" type="sibTrans" cxnId="{AA3EBA14-8E3A-4459-A898-746143B1BBD3}">
      <dgm:prSet/>
      <dgm:spPr/>
      <dgm:t>
        <a:bodyPr/>
        <a:lstStyle/>
        <a:p>
          <a:endParaRPr lang="pl-PL"/>
        </a:p>
      </dgm:t>
    </dgm:pt>
    <dgm:pt modelId="{985DFF78-825B-4032-91F7-1F3C369BE87F}">
      <dgm:prSet phldrT="[Tekst]"/>
      <dgm:spPr/>
      <dgm:t>
        <a:bodyPr/>
        <a:lstStyle/>
        <a:p>
          <a:r>
            <a:rPr lang="pl-PL" dirty="0" smtClean="0">
              <a:solidFill>
                <a:srgbClr val="40697D"/>
              </a:solidFill>
            </a:rPr>
            <a:t>84% tych, którzy przystąpili, zdało część teoretyczną egzaminu</a:t>
          </a:r>
          <a:endParaRPr lang="pl-PL" dirty="0">
            <a:solidFill>
              <a:srgbClr val="40697D"/>
            </a:solidFill>
          </a:endParaRPr>
        </a:p>
      </dgm:t>
    </dgm:pt>
    <dgm:pt modelId="{27E10BCB-7BAC-43D0-B05C-B7B48461E4E3}" type="parTrans" cxnId="{EDA302C3-A625-4A84-B001-F95C728910A4}">
      <dgm:prSet/>
      <dgm:spPr/>
      <dgm:t>
        <a:bodyPr/>
        <a:lstStyle/>
        <a:p>
          <a:endParaRPr lang="pl-PL"/>
        </a:p>
      </dgm:t>
    </dgm:pt>
    <dgm:pt modelId="{5A67F660-58ED-4CDD-A3CE-96AE495378FB}" type="sibTrans" cxnId="{EDA302C3-A625-4A84-B001-F95C728910A4}">
      <dgm:prSet/>
      <dgm:spPr/>
      <dgm:t>
        <a:bodyPr/>
        <a:lstStyle/>
        <a:p>
          <a:endParaRPr lang="pl-PL"/>
        </a:p>
      </dgm:t>
    </dgm:pt>
    <dgm:pt modelId="{4FB14D65-0D44-4B4A-AE2C-D5818328AAA4}">
      <dgm:prSet/>
      <dgm:spPr/>
      <dgm:t>
        <a:bodyPr/>
        <a:lstStyle/>
        <a:p>
          <a:r>
            <a:rPr lang="pl-PL" dirty="0" smtClean="0">
              <a:solidFill>
                <a:srgbClr val="40697D"/>
              </a:solidFill>
            </a:rPr>
            <a:t>70% tych, którzy przystąpili, zdało część praktyczną egzaminu</a:t>
          </a:r>
          <a:endParaRPr lang="pl-PL" dirty="0">
            <a:solidFill>
              <a:srgbClr val="40697D"/>
            </a:solidFill>
          </a:endParaRPr>
        </a:p>
      </dgm:t>
    </dgm:pt>
    <dgm:pt modelId="{9CCB119B-529F-4CA1-8D83-80994E7E2EAD}" type="parTrans" cxnId="{E54FC1B2-0B26-4AFB-8EDE-7E6A6812AC5D}">
      <dgm:prSet/>
      <dgm:spPr/>
      <dgm:t>
        <a:bodyPr/>
        <a:lstStyle/>
        <a:p>
          <a:endParaRPr lang="pl-PL"/>
        </a:p>
      </dgm:t>
    </dgm:pt>
    <dgm:pt modelId="{1CB777DF-E06A-411E-9474-91D499E6753B}" type="sibTrans" cxnId="{E54FC1B2-0B26-4AFB-8EDE-7E6A6812AC5D}">
      <dgm:prSet/>
      <dgm:spPr/>
      <dgm:t>
        <a:bodyPr/>
        <a:lstStyle/>
        <a:p>
          <a:endParaRPr lang="pl-PL"/>
        </a:p>
      </dgm:t>
    </dgm:pt>
    <dgm:pt modelId="{537D1A79-E381-4A35-B1CB-000131E64921}" type="pres">
      <dgm:prSet presAssocID="{384275F6-ED56-47A8-88EF-B461990857A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448382DB-ECC6-4678-BA86-0243457C1A11}" type="pres">
      <dgm:prSet presAssocID="{101D553F-1B48-4C63-B676-2A45E4768090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9C4ED50-E25A-47DC-A256-8030559E64D3}" type="pres">
      <dgm:prSet presAssocID="{8C20C5B3-7E16-466B-921A-C439ABD8F35E}" presName="spacer" presStyleCnt="0"/>
      <dgm:spPr/>
      <dgm:t>
        <a:bodyPr/>
        <a:lstStyle/>
        <a:p>
          <a:endParaRPr lang="pl-PL"/>
        </a:p>
      </dgm:t>
    </dgm:pt>
    <dgm:pt modelId="{89141A07-76FE-4AD7-9937-755D17B7AFA7}" type="pres">
      <dgm:prSet presAssocID="{0AC86148-6087-4FD8-9161-C961B2CD2FA9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F330422-04D7-4192-A8E0-A349D8AF7EE0}" type="pres">
      <dgm:prSet presAssocID="{B973C861-A19A-4118-9373-37E05BF45C83}" presName="spacer" presStyleCnt="0"/>
      <dgm:spPr/>
      <dgm:t>
        <a:bodyPr/>
        <a:lstStyle/>
        <a:p>
          <a:endParaRPr lang="pl-PL"/>
        </a:p>
      </dgm:t>
    </dgm:pt>
    <dgm:pt modelId="{AD504910-50D5-4194-8FC6-7D47A74FF5E1}" type="pres">
      <dgm:prSet presAssocID="{985DFF78-825B-4032-91F7-1F3C369BE87F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596A98C-D5B4-47B3-B4D0-F05065F86C43}" type="pres">
      <dgm:prSet presAssocID="{5A67F660-58ED-4CDD-A3CE-96AE495378FB}" presName="spacer" presStyleCnt="0"/>
      <dgm:spPr/>
      <dgm:t>
        <a:bodyPr/>
        <a:lstStyle/>
        <a:p>
          <a:endParaRPr lang="pl-PL"/>
        </a:p>
      </dgm:t>
    </dgm:pt>
    <dgm:pt modelId="{C884C5A8-8ACD-45B0-8BD8-D52C14336F9C}" type="pres">
      <dgm:prSet presAssocID="{4FB14D65-0D44-4B4A-AE2C-D5818328AAA4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E795F2E7-788D-4E09-90FF-3D18C957EE14}" type="presOf" srcId="{985DFF78-825B-4032-91F7-1F3C369BE87F}" destId="{AD504910-50D5-4194-8FC6-7D47A74FF5E1}" srcOrd="0" destOrd="0" presId="urn:microsoft.com/office/officeart/2005/8/layout/vList2"/>
    <dgm:cxn modelId="{AA3EBA14-8E3A-4459-A898-746143B1BBD3}" srcId="{384275F6-ED56-47A8-88EF-B461990857A3}" destId="{0AC86148-6087-4FD8-9161-C961B2CD2FA9}" srcOrd="1" destOrd="0" parTransId="{64D463CF-6677-48A5-A384-73E727ED75BB}" sibTransId="{B973C861-A19A-4118-9373-37E05BF45C83}"/>
    <dgm:cxn modelId="{EDA302C3-A625-4A84-B001-F95C728910A4}" srcId="{384275F6-ED56-47A8-88EF-B461990857A3}" destId="{985DFF78-825B-4032-91F7-1F3C369BE87F}" srcOrd="2" destOrd="0" parTransId="{27E10BCB-7BAC-43D0-B05C-B7B48461E4E3}" sibTransId="{5A67F660-58ED-4CDD-A3CE-96AE495378FB}"/>
    <dgm:cxn modelId="{77DC9D16-2C50-4EBB-B85B-0A3A6D99FE38}" srcId="{384275F6-ED56-47A8-88EF-B461990857A3}" destId="{101D553F-1B48-4C63-B676-2A45E4768090}" srcOrd="0" destOrd="0" parTransId="{1DBE96F0-E985-4426-B55B-712FC0335C34}" sibTransId="{8C20C5B3-7E16-466B-921A-C439ABD8F35E}"/>
    <dgm:cxn modelId="{83046729-EF64-441A-8630-29FB6B79ECDD}" type="presOf" srcId="{384275F6-ED56-47A8-88EF-B461990857A3}" destId="{537D1A79-E381-4A35-B1CB-000131E64921}" srcOrd="0" destOrd="0" presId="urn:microsoft.com/office/officeart/2005/8/layout/vList2"/>
    <dgm:cxn modelId="{0A22A019-3EF0-452F-B121-7A37A3221000}" type="presOf" srcId="{101D553F-1B48-4C63-B676-2A45E4768090}" destId="{448382DB-ECC6-4678-BA86-0243457C1A11}" srcOrd="0" destOrd="0" presId="urn:microsoft.com/office/officeart/2005/8/layout/vList2"/>
    <dgm:cxn modelId="{B0C9F666-F8C2-4BCA-B177-274DE6F2B6C5}" type="presOf" srcId="{0AC86148-6087-4FD8-9161-C961B2CD2FA9}" destId="{89141A07-76FE-4AD7-9937-755D17B7AFA7}" srcOrd="0" destOrd="0" presId="urn:microsoft.com/office/officeart/2005/8/layout/vList2"/>
    <dgm:cxn modelId="{B27C3599-1B6B-4A19-85ED-6905C00DB179}" type="presOf" srcId="{4FB14D65-0D44-4B4A-AE2C-D5818328AAA4}" destId="{C884C5A8-8ACD-45B0-8BD8-D52C14336F9C}" srcOrd="0" destOrd="0" presId="urn:microsoft.com/office/officeart/2005/8/layout/vList2"/>
    <dgm:cxn modelId="{E54FC1B2-0B26-4AFB-8EDE-7E6A6812AC5D}" srcId="{384275F6-ED56-47A8-88EF-B461990857A3}" destId="{4FB14D65-0D44-4B4A-AE2C-D5818328AAA4}" srcOrd="3" destOrd="0" parTransId="{9CCB119B-529F-4CA1-8D83-80994E7E2EAD}" sibTransId="{1CB777DF-E06A-411E-9474-91D499E6753B}"/>
    <dgm:cxn modelId="{ECCF3F63-4F49-4064-A14E-18F1A8138910}" type="presParOf" srcId="{537D1A79-E381-4A35-B1CB-000131E64921}" destId="{448382DB-ECC6-4678-BA86-0243457C1A11}" srcOrd="0" destOrd="0" presId="urn:microsoft.com/office/officeart/2005/8/layout/vList2"/>
    <dgm:cxn modelId="{AD096093-40EF-4F42-BEC7-EE43E61E7DE2}" type="presParOf" srcId="{537D1A79-E381-4A35-B1CB-000131E64921}" destId="{E9C4ED50-E25A-47DC-A256-8030559E64D3}" srcOrd="1" destOrd="0" presId="urn:microsoft.com/office/officeart/2005/8/layout/vList2"/>
    <dgm:cxn modelId="{2728AA76-7F1B-4ED2-86F2-110D58A9F9F5}" type="presParOf" srcId="{537D1A79-E381-4A35-B1CB-000131E64921}" destId="{89141A07-76FE-4AD7-9937-755D17B7AFA7}" srcOrd="2" destOrd="0" presId="urn:microsoft.com/office/officeart/2005/8/layout/vList2"/>
    <dgm:cxn modelId="{8626A5CA-05FC-435F-8212-CCB427C7F491}" type="presParOf" srcId="{537D1A79-E381-4A35-B1CB-000131E64921}" destId="{2F330422-04D7-4192-A8E0-A349D8AF7EE0}" srcOrd="3" destOrd="0" presId="urn:microsoft.com/office/officeart/2005/8/layout/vList2"/>
    <dgm:cxn modelId="{2D3A1B8B-7169-4803-B7F0-96D677C52302}" type="presParOf" srcId="{537D1A79-E381-4A35-B1CB-000131E64921}" destId="{AD504910-50D5-4194-8FC6-7D47A74FF5E1}" srcOrd="4" destOrd="0" presId="urn:microsoft.com/office/officeart/2005/8/layout/vList2"/>
    <dgm:cxn modelId="{BE1549FA-DCBD-4635-A483-E4818A9854DE}" type="presParOf" srcId="{537D1A79-E381-4A35-B1CB-000131E64921}" destId="{8596A98C-D5B4-47B3-B4D0-F05065F86C43}" srcOrd="5" destOrd="0" presId="urn:microsoft.com/office/officeart/2005/8/layout/vList2"/>
    <dgm:cxn modelId="{E988A906-1764-4A5D-92B1-0EB68194C64B}" type="presParOf" srcId="{537D1A79-E381-4A35-B1CB-000131E64921}" destId="{C884C5A8-8ACD-45B0-8BD8-D52C14336F9C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0470863-6BE7-429C-950D-BC86345457B0}" type="doc">
      <dgm:prSet loTypeId="urn:microsoft.com/office/officeart/2005/8/layout/arrow4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pl-PL"/>
        </a:p>
      </dgm:t>
    </dgm:pt>
    <dgm:pt modelId="{39B53C15-712B-4FC6-91DD-BAF5381B4874}">
      <dgm:prSet phldrT="[Tekst]" custT="1"/>
      <dgm:spPr/>
      <dgm:t>
        <a:bodyPr/>
        <a:lstStyle/>
        <a:p>
          <a:r>
            <a:rPr lang="pl-PL" sz="1400" dirty="0" smtClean="0"/>
            <a:t>m. Białystok</a:t>
          </a:r>
        </a:p>
        <a:p>
          <a:r>
            <a:rPr lang="pl-PL" sz="1400" dirty="0" smtClean="0"/>
            <a:t>m. Suwałki</a:t>
          </a:r>
        </a:p>
        <a:p>
          <a:r>
            <a:rPr lang="pl-PL" sz="1400" dirty="0" smtClean="0"/>
            <a:t>Powiat augustowski</a:t>
          </a:r>
        </a:p>
        <a:p>
          <a:r>
            <a:rPr lang="pl-PL" sz="1400" dirty="0" smtClean="0"/>
            <a:t>Powiat grajewski</a:t>
          </a:r>
        </a:p>
        <a:p>
          <a:r>
            <a:rPr lang="pl-PL" sz="1400" dirty="0" smtClean="0"/>
            <a:t>Powiat kolneński</a:t>
          </a:r>
        </a:p>
        <a:p>
          <a:r>
            <a:rPr lang="pl-PL" sz="1400" dirty="0" smtClean="0"/>
            <a:t>Powiat sejneński</a:t>
          </a:r>
        </a:p>
        <a:p>
          <a:r>
            <a:rPr lang="pl-PL" sz="1400" dirty="0" smtClean="0"/>
            <a:t>Powiat zambrowski</a:t>
          </a:r>
        </a:p>
        <a:p>
          <a:endParaRPr lang="pl-PL" sz="800" dirty="0" smtClean="0"/>
        </a:p>
        <a:p>
          <a:endParaRPr lang="pl-PL" sz="800" dirty="0"/>
        </a:p>
      </dgm:t>
    </dgm:pt>
    <dgm:pt modelId="{317C64B5-7E50-4D4A-9815-5A43ABAB1D8A}" type="parTrans" cxnId="{1677CC48-BCBE-465F-B7A2-A34FEE6B9934}">
      <dgm:prSet/>
      <dgm:spPr/>
      <dgm:t>
        <a:bodyPr/>
        <a:lstStyle/>
        <a:p>
          <a:endParaRPr lang="pl-PL"/>
        </a:p>
      </dgm:t>
    </dgm:pt>
    <dgm:pt modelId="{EA941150-14DE-486A-9138-9FF62E81ACC6}" type="sibTrans" cxnId="{1677CC48-BCBE-465F-B7A2-A34FEE6B9934}">
      <dgm:prSet/>
      <dgm:spPr/>
      <dgm:t>
        <a:bodyPr/>
        <a:lstStyle/>
        <a:p>
          <a:endParaRPr lang="pl-PL"/>
        </a:p>
      </dgm:t>
    </dgm:pt>
    <dgm:pt modelId="{6A0AD104-A58B-4E10-92FB-2B3165DFB3B2}">
      <dgm:prSet phldrT="[Tekst]" custT="1"/>
      <dgm:spPr/>
      <dgm:t>
        <a:bodyPr/>
        <a:lstStyle/>
        <a:p>
          <a:r>
            <a:rPr lang="pl-PL" sz="1400" dirty="0" smtClean="0"/>
            <a:t>Powiat białostocki</a:t>
          </a:r>
        </a:p>
        <a:p>
          <a:r>
            <a:rPr lang="pl-PL" sz="1400" dirty="0" smtClean="0"/>
            <a:t>Powiat bielski</a:t>
          </a:r>
          <a:endParaRPr lang="pl-PL" sz="1400" dirty="0"/>
        </a:p>
      </dgm:t>
    </dgm:pt>
    <dgm:pt modelId="{4C71A63B-77CC-4608-B7B5-DFE8891986AB}" type="parTrans" cxnId="{8662C662-4045-4EB3-A715-2AC9AD264DD8}">
      <dgm:prSet/>
      <dgm:spPr/>
      <dgm:t>
        <a:bodyPr/>
        <a:lstStyle/>
        <a:p>
          <a:endParaRPr lang="pl-PL"/>
        </a:p>
      </dgm:t>
    </dgm:pt>
    <dgm:pt modelId="{2DCC9C7A-1129-4D2E-8C97-E3D05E687194}" type="sibTrans" cxnId="{8662C662-4045-4EB3-A715-2AC9AD264DD8}">
      <dgm:prSet/>
      <dgm:spPr/>
      <dgm:t>
        <a:bodyPr/>
        <a:lstStyle/>
        <a:p>
          <a:endParaRPr lang="pl-PL"/>
        </a:p>
      </dgm:t>
    </dgm:pt>
    <dgm:pt modelId="{BAB2B9A9-3DF1-4FD3-BDE2-CB62EFFF8F49}" type="pres">
      <dgm:prSet presAssocID="{B0470863-6BE7-429C-950D-BC86345457B0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0BDD3C2B-F04F-4555-90AE-1D9D87EB9653}" type="pres">
      <dgm:prSet presAssocID="{39B53C15-712B-4FC6-91DD-BAF5381B4874}" presName="upArrow" presStyleLbl="node1" presStyleIdx="0" presStyleCnt="2"/>
      <dgm:spPr>
        <a:solidFill>
          <a:srgbClr val="92D050"/>
        </a:solidFill>
      </dgm:spPr>
      <dgm:t>
        <a:bodyPr/>
        <a:lstStyle/>
        <a:p>
          <a:endParaRPr lang="pl-PL"/>
        </a:p>
      </dgm:t>
    </dgm:pt>
    <dgm:pt modelId="{5C007BEE-0B95-4B95-8C8A-4AC3F1F484BF}" type="pres">
      <dgm:prSet presAssocID="{39B53C15-712B-4FC6-91DD-BAF5381B4874}" presName="upArrowText" presStyleLbl="revTx" presStyleIdx="0" presStyleCnt="2" custScaleX="84985" custScaleY="100000" custLinFactNeighborX="-5268" custLinFactNeighborY="9168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E6C30B6-E848-47D0-BBE7-33EC33C58A55}" type="pres">
      <dgm:prSet presAssocID="{6A0AD104-A58B-4E10-92FB-2B3165DFB3B2}" presName="downArrow" presStyleLbl="node1" presStyleIdx="1" presStyleCnt="2"/>
      <dgm:spPr>
        <a:solidFill>
          <a:srgbClr val="C00000"/>
        </a:solidFill>
      </dgm:spPr>
      <dgm:t>
        <a:bodyPr/>
        <a:lstStyle/>
        <a:p>
          <a:endParaRPr lang="pl-PL"/>
        </a:p>
      </dgm:t>
    </dgm:pt>
    <dgm:pt modelId="{42B84B52-9C4C-406D-A620-F72E443D963C}" type="pres">
      <dgm:prSet presAssocID="{6A0AD104-A58B-4E10-92FB-2B3165DFB3B2}" presName="downArrowText" presStyleLbl="revTx" presStyleIdx="1" presStyleCnt="2" custLinFactNeighborX="-17031" custLinFactNeighborY="-13854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1677CC48-BCBE-465F-B7A2-A34FEE6B9934}" srcId="{B0470863-6BE7-429C-950D-BC86345457B0}" destId="{39B53C15-712B-4FC6-91DD-BAF5381B4874}" srcOrd="0" destOrd="0" parTransId="{317C64B5-7E50-4D4A-9815-5A43ABAB1D8A}" sibTransId="{EA941150-14DE-486A-9138-9FF62E81ACC6}"/>
    <dgm:cxn modelId="{DCFC9D5B-EF9D-4BD7-9FD0-287B5E50D246}" type="presOf" srcId="{6A0AD104-A58B-4E10-92FB-2B3165DFB3B2}" destId="{42B84B52-9C4C-406D-A620-F72E443D963C}" srcOrd="0" destOrd="0" presId="urn:microsoft.com/office/officeart/2005/8/layout/arrow4"/>
    <dgm:cxn modelId="{8662C662-4045-4EB3-A715-2AC9AD264DD8}" srcId="{B0470863-6BE7-429C-950D-BC86345457B0}" destId="{6A0AD104-A58B-4E10-92FB-2B3165DFB3B2}" srcOrd="1" destOrd="0" parTransId="{4C71A63B-77CC-4608-B7B5-DFE8891986AB}" sibTransId="{2DCC9C7A-1129-4D2E-8C97-E3D05E687194}"/>
    <dgm:cxn modelId="{F258F6E2-F380-449B-8929-43E7383C23CC}" type="presOf" srcId="{B0470863-6BE7-429C-950D-BC86345457B0}" destId="{BAB2B9A9-3DF1-4FD3-BDE2-CB62EFFF8F49}" srcOrd="0" destOrd="0" presId="urn:microsoft.com/office/officeart/2005/8/layout/arrow4"/>
    <dgm:cxn modelId="{8D396639-457D-4578-ADA7-2ABE44EF4F9D}" type="presOf" srcId="{39B53C15-712B-4FC6-91DD-BAF5381B4874}" destId="{5C007BEE-0B95-4B95-8C8A-4AC3F1F484BF}" srcOrd="0" destOrd="0" presId="urn:microsoft.com/office/officeart/2005/8/layout/arrow4"/>
    <dgm:cxn modelId="{366A866A-40F5-43FD-9BC2-FAE93A815149}" type="presParOf" srcId="{BAB2B9A9-3DF1-4FD3-BDE2-CB62EFFF8F49}" destId="{0BDD3C2B-F04F-4555-90AE-1D9D87EB9653}" srcOrd="0" destOrd="0" presId="urn:microsoft.com/office/officeart/2005/8/layout/arrow4"/>
    <dgm:cxn modelId="{1DB8684A-5DF8-42DF-9F35-3A5E340BA2E6}" type="presParOf" srcId="{BAB2B9A9-3DF1-4FD3-BDE2-CB62EFFF8F49}" destId="{5C007BEE-0B95-4B95-8C8A-4AC3F1F484BF}" srcOrd="1" destOrd="0" presId="urn:microsoft.com/office/officeart/2005/8/layout/arrow4"/>
    <dgm:cxn modelId="{30C3478D-D5CD-44AE-BCC2-3E8B623E9628}" type="presParOf" srcId="{BAB2B9A9-3DF1-4FD3-BDE2-CB62EFFF8F49}" destId="{3E6C30B6-E848-47D0-BBE7-33EC33C58A55}" srcOrd="2" destOrd="0" presId="urn:microsoft.com/office/officeart/2005/8/layout/arrow4"/>
    <dgm:cxn modelId="{989A7E9E-88FF-4530-A3AA-695D04095290}" type="presParOf" srcId="{BAB2B9A9-3DF1-4FD3-BDE2-CB62EFFF8F49}" destId="{42B84B52-9C4C-406D-A620-F72E443D963C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678D640-27CB-413C-ADB6-3A253B57E29D}" type="doc">
      <dgm:prSet loTypeId="urn:microsoft.com/office/officeart/2005/8/layout/arrow3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pl-PL"/>
        </a:p>
      </dgm:t>
    </dgm:pt>
    <dgm:pt modelId="{A3CC6F15-0FC7-40FE-88CE-298B1CC78B35}">
      <dgm:prSet phldrT="[Tekst]"/>
      <dgm:spPr/>
      <dgm:t>
        <a:bodyPr/>
        <a:lstStyle/>
        <a:p>
          <a:r>
            <a:rPr lang="pl-PL" dirty="0" smtClean="0"/>
            <a:t>Powyżej średniej krajowej:</a:t>
          </a:r>
        </a:p>
        <a:p>
          <a:r>
            <a:rPr lang="pl-PL" dirty="0" smtClean="0"/>
            <a:t>Technik budownictwa</a:t>
          </a:r>
        </a:p>
        <a:p>
          <a:r>
            <a:rPr lang="pl-PL" dirty="0" smtClean="0"/>
            <a:t>Technik hotelarstwa</a:t>
          </a:r>
        </a:p>
        <a:p>
          <a:r>
            <a:rPr lang="pl-PL" dirty="0" smtClean="0"/>
            <a:t>Technik informatyk</a:t>
          </a:r>
        </a:p>
        <a:p>
          <a:r>
            <a:rPr lang="pl-PL" dirty="0" smtClean="0"/>
            <a:t>Technik mechanik</a:t>
          </a:r>
          <a:endParaRPr lang="pl-PL" dirty="0"/>
        </a:p>
      </dgm:t>
    </dgm:pt>
    <dgm:pt modelId="{7C3D620F-FF7E-464D-9068-08B529C7C1F5}" type="parTrans" cxnId="{528416AE-64B6-4BEA-BA7D-84C07F9712AD}">
      <dgm:prSet/>
      <dgm:spPr/>
      <dgm:t>
        <a:bodyPr/>
        <a:lstStyle/>
        <a:p>
          <a:endParaRPr lang="pl-PL"/>
        </a:p>
      </dgm:t>
    </dgm:pt>
    <dgm:pt modelId="{FBEA2FEB-CD3C-40B6-8D66-BA6761DC4C5E}" type="sibTrans" cxnId="{528416AE-64B6-4BEA-BA7D-84C07F9712AD}">
      <dgm:prSet/>
      <dgm:spPr/>
      <dgm:t>
        <a:bodyPr/>
        <a:lstStyle/>
        <a:p>
          <a:endParaRPr lang="pl-PL"/>
        </a:p>
      </dgm:t>
    </dgm:pt>
    <dgm:pt modelId="{7977892A-968A-4724-A65E-18249763E1AF}">
      <dgm:prSet phldrT="[Tekst]"/>
      <dgm:spPr/>
      <dgm:t>
        <a:bodyPr/>
        <a:lstStyle/>
        <a:p>
          <a:r>
            <a:rPr lang="pl-PL" smtClean="0"/>
            <a:t>Poniżej średniej krajowej:</a:t>
          </a:r>
        </a:p>
        <a:p>
          <a:r>
            <a:rPr lang="pl-PL" smtClean="0"/>
            <a:t>Mechanik pojazdów samochodowych</a:t>
          </a:r>
        </a:p>
        <a:p>
          <a:r>
            <a:rPr lang="pl-PL" smtClean="0"/>
            <a:t>Technik ekonomista</a:t>
          </a:r>
        </a:p>
        <a:p>
          <a:r>
            <a:rPr lang="pl-PL" smtClean="0"/>
            <a:t>Technik rolnik</a:t>
          </a:r>
          <a:endParaRPr lang="pl-PL" dirty="0"/>
        </a:p>
      </dgm:t>
    </dgm:pt>
    <dgm:pt modelId="{DC98C5A4-61E7-4D86-BB1C-7184F9BB32E0}" type="parTrans" cxnId="{22EFC42E-8708-4E72-AE1C-598577DFA3EB}">
      <dgm:prSet/>
      <dgm:spPr/>
      <dgm:t>
        <a:bodyPr/>
        <a:lstStyle/>
        <a:p>
          <a:endParaRPr lang="pl-PL"/>
        </a:p>
      </dgm:t>
    </dgm:pt>
    <dgm:pt modelId="{3A3B7B03-6757-4AE1-9A0F-D33AAB9827F3}" type="sibTrans" cxnId="{22EFC42E-8708-4E72-AE1C-598577DFA3EB}">
      <dgm:prSet/>
      <dgm:spPr/>
      <dgm:t>
        <a:bodyPr/>
        <a:lstStyle/>
        <a:p>
          <a:endParaRPr lang="pl-PL"/>
        </a:p>
      </dgm:t>
    </dgm:pt>
    <dgm:pt modelId="{4D18562C-09CB-432D-BE6C-C938A74E23EA}" type="pres">
      <dgm:prSet presAssocID="{1678D640-27CB-413C-ADB6-3A253B57E29D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C37F4718-62C9-490C-8DC2-EAC39FF6BFE7}" type="pres">
      <dgm:prSet presAssocID="{1678D640-27CB-413C-ADB6-3A253B57E29D}" presName="divider" presStyleLbl="fgShp" presStyleIdx="0" presStyleCnt="1"/>
      <dgm:spPr/>
    </dgm:pt>
    <dgm:pt modelId="{C438CB17-24E8-497C-83CD-70ED3F8080F1}" type="pres">
      <dgm:prSet presAssocID="{A3CC6F15-0FC7-40FE-88CE-298B1CC78B35}" presName="downArrow" presStyleLbl="node1" presStyleIdx="0" presStyleCnt="2"/>
      <dgm:spPr>
        <a:solidFill>
          <a:srgbClr val="C00000"/>
        </a:solidFill>
      </dgm:spPr>
      <dgm:t>
        <a:bodyPr/>
        <a:lstStyle/>
        <a:p>
          <a:endParaRPr lang="pl-PL"/>
        </a:p>
      </dgm:t>
    </dgm:pt>
    <dgm:pt modelId="{9089A699-5C18-4547-82C6-84FC9723B397}" type="pres">
      <dgm:prSet presAssocID="{A3CC6F15-0FC7-40FE-88CE-298B1CC78B35}" presName="downArrow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4EB46E2-76F2-48E1-9FDC-585A32A82866}" type="pres">
      <dgm:prSet presAssocID="{7977892A-968A-4724-A65E-18249763E1AF}" presName="upArrow" presStyleLbl="node1" presStyleIdx="1" presStyleCnt="2"/>
      <dgm:spPr>
        <a:solidFill>
          <a:srgbClr val="92D050"/>
        </a:solidFill>
      </dgm:spPr>
      <dgm:t>
        <a:bodyPr/>
        <a:lstStyle/>
        <a:p>
          <a:endParaRPr lang="pl-PL"/>
        </a:p>
      </dgm:t>
    </dgm:pt>
    <dgm:pt modelId="{0C57FFE0-3E3A-4F0E-B5A1-F4132B873D25}" type="pres">
      <dgm:prSet presAssocID="{7977892A-968A-4724-A65E-18249763E1AF}" presName="upArrowText" presStyleLbl="revTx" presStyleIdx="1" presStyleCnt="2" custScaleX="15130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C32677FA-756B-4C43-A376-0C854417077B}" type="presOf" srcId="{1678D640-27CB-413C-ADB6-3A253B57E29D}" destId="{4D18562C-09CB-432D-BE6C-C938A74E23EA}" srcOrd="0" destOrd="0" presId="urn:microsoft.com/office/officeart/2005/8/layout/arrow3"/>
    <dgm:cxn modelId="{8C55E365-1F7B-43E4-902E-9CCC7261A61B}" type="presOf" srcId="{A3CC6F15-0FC7-40FE-88CE-298B1CC78B35}" destId="{9089A699-5C18-4547-82C6-84FC9723B397}" srcOrd="0" destOrd="0" presId="urn:microsoft.com/office/officeart/2005/8/layout/arrow3"/>
    <dgm:cxn modelId="{EE9CA217-A303-4D44-BAFD-0C097A9B0256}" type="presOf" srcId="{7977892A-968A-4724-A65E-18249763E1AF}" destId="{0C57FFE0-3E3A-4F0E-B5A1-F4132B873D25}" srcOrd="0" destOrd="0" presId="urn:microsoft.com/office/officeart/2005/8/layout/arrow3"/>
    <dgm:cxn modelId="{22EFC42E-8708-4E72-AE1C-598577DFA3EB}" srcId="{1678D640-27CB-413C-ADB6-3A253B57E29D}" destId="{7977892A-968A-4724-A65E-18249763E1AF}" srcOrd="1" destOrd="0" parTransId="{DC98C5A4-61E7-4D86-BB1C-7184F9BB32E0}" sibTransId="{3A3B7B03-6757-4AE1-9A0F-D33AAB9827F3}"/>
    <dgm:cxn modelId="{528416AE-64B6-4BEA-BA7D-84C07F9712AD}" srcId="{1678D640-27CB-413C-ADB6-3A253B57E29D}" destId="{A3CC6F15-0FC7-40FE-88CE-298B1CC78B35}" srcOrd="0" destOrd="0" parTransId="{7C3D620F-FF7E-464D-9068-08B529C7C1F5}" sibTransId="{FBEA2FEB-CD3C-40B6-8D66-BA6761DC4C5E}"/>
    <dgm:cxn modelId="{8C3DBBBD-EEFB-4896-9BB8-2432F756C0A9}" type="presParOf" srcId="{4D18562C-09CB-432D-BE6C-C938A74E23EA}" destId="{C37F4718-62C9-490C-8DC2-EAC39FF6BFE7}" srcOrd="0" destOrd="0" presId="urn:microsoft.com/office/officeart/2005/8/layout/arrow3"/>
    <dgm:cxn modelId="{691357A8-8AEA-494F-9F4F-5E47063E7995}" type="presParOf" srcId="{4D18562C-09CB-432D-BE6C-C938A74E23EA}" destId="{C438CB17-24E8-497C-83CD-70ED3F8080F1}" srcOrd="1" destOrd="0" presId="urn:microsoft.com/office/officeart/2005/8/layout/arrow3"/>
    <dgm:cxn modelId="{C7605E34-2B84-424A-B732-E5A212DD0340}" type="presParOf" srcId="{4D18562C-09CB-432D-BE6C-C938A74E23EA}" destId="{9089A699-5C18-4547-82C6-84FC9723B397}" srcOrd="2" destOrd="0" presId="urn:microsoft.com/office/officeart/2005/8/layout/arrow3"/>
    <dgm:cxn modelId="{5E711B38-3587-4A57-BB9C-BD283E222693}" type="presParOf" srcId="{4D18562C-09CB-432D-BE6C-C938A74E23EA}" destId="{04EB46E2-76F2-48E1-9FDC-585A32A82866}" srcOrd="3" destOrd="0" presId="urn:microsoft.com/office/officeart/2005/8/layout/arrow3"/>
    <dgm:cxn modelId="{5D607DC8-34AE-4D3F-9905-D4B69DE308BA}" type="presParOf" srcId="{4D18562C-09CB-432D-BE6C-C938A74E23EA}" destId="{0C57FFE0-3E3A-4F0E-B5A1-F4132B873D25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BD6A2EF-9B62-4091-B338-4CD7B86A8E6A}" type="doc">
      <dgm:prSet loTypeId="urn:microsoft.com/office/officeart/2005/8/layout/h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pl-PL"/>
        </a:p>
      </dgm:t>
    </dgm:pt>
    <dgm:pt modelId="{739EF75E-1084-4552-B369-81977C8384D2}">
      <dgm:prSet phldrT="[Tekst]"/>
      <dgm:spPr/>
      <dgm:t>
        <a:bodyPr/>
        <a:lstStyle/>
        <a:p>
          <a:r>
            <a:rPr lang="pl-PL" dirty="0" smtClean="0"/>
            <a:t>Zawody, w których odsetek bezrobotnych absolwentów jest największy:</a:t>
          </a:r>
          <a:endParaRPr lang="pl-PL" dirty="0"/>
        </a:p>
      </dgm:t>
    </dgm:pt>
    <dgm:pt modelId="{0E6B899C-F626-405A-9505-6816E4E2D9C2}" type="parTrans" cxnId="{F492691E-A9F7-4158-A220-9491787BDF0A}">
      <dgm:prSet/>
      <dgm:spPr/>
      <dgm:t>
        <a:bodyPr/>
        <a:lstStyle/>
        <a:p>
          <a:endParaRPr lang="pl-PL"/>
        </a:p>
      </dgm:t>
    </dgm:pt>
    <dgm:pt modelId="{7157D94B-36E7-48F3-A637-C19D1D8ABA8D}" type="sibTrans" cxnId="{F492691E-A9F7-4158-A220-9491787BDF0A}">
      <dgm:prSet/>
      <dgm:spPr/>
      <dgm:t>
        <a:bodyPr/>
        <a:lstStyle/>
        <a:p>
          <a:endParaRPr lang="pl-PL"/>
        </a:p>
      </dgm:t>
    </dgm:pt>
    <dgm:pt modelId="{939A34B5-3CAB-410B-97A8-CE452E7F789A}">
      <dgm:prSet phldrT="[Tekst]"/>
      <dgm:spPr/>
      <dgm:t>
        <a:bodyPr/>
        <a:lstStyle/>
        <a:p>
          <a:r>
            <a:rPr lang="pl-PL" dirty="0" smtClean="0"/>
            <a:t>operator obrabiarek</a:t>
          </a:r>
          <a:r>
            <a:rPr lang="pl-PL" baseline="0" dirty="0" smtClean="0"/>
            <a:t> skrawających (47,8%), </a:t>
          </a:r>
          <a:endParaRPr lang="pl-PL" dirty="0"/>
        </a:p>
      </dgm:t>
    </dgm:pt>
    <dgm:pt modelId="{8C732CF9-F555-414E-AC4E-99821B185A43}" type="parTrans" cxnId="{9E7B10B4-1870-417A-B0B0-17A53A07392D}">
      <dgm:prSet/>
      <dgm:spPr/>
      <dgm:t>
        <a:bodyPr/>
        <a:lstStyle/>
        <a:p>
          <a:endParaRPr lang="pl-PL"/>
        </a:p>
      </dgm:t>
    </dgm:pt>
    <dgm:pt modelId="{076E5546-5831-465C-A5B6-179143E6D633}" type="sibTrans" cxnId="{9E7B10B4-1870-417A-B0B0-17A53A07392D}">
      <dgm:prSet/>
      <dgm:spPr/>
      <dgm:t>
        <a:bodyPr/>
        <a:lstStyle/>
        <a:p>
          <a:endParaRPr lang="pl-PL"/>
        </a:p>
      </dgm:t>
    </dgm:pt>
    <dgm:pt modelId="{D03322AB-7CCD-4B1E-9CC5-83D6082A5BA9}">
      <dgm:prSet phldrT="[Tekst]"/>
      <dgm:spPr/>
      <dgm:t>
        <a:bodyPr/>
        <a:lstStyle/>
        <a:p>
          <a:r>
            <a:rPr lang="pl-PL" dirty="0" smtClean="0"/>
            <a:t>Zawody</a:t>
          </a:r>
          <a:r>
            <a:rPr lang="pl-PL" baseline="0" dirty="0" smtClean="0"/>
            <a:t>, w których odsetek bezrobotnych absolwentów jest najniższy:</a:t>
          </a:r>
          <a:endParaRPr lang="pl-PL" dirty="0"/>
        </a:p>
      </dgm:t>
    </dgm:pt>
    <dgm:pt modelId="{8FFE6D5C-2ACC-4CA4-A050-B9C9FD81BA8B}" type="parTrans" cxnId="{A878FF3E-3EBE-4CFC-BD44-00EC5EC4911F}">
      <dgm:prSet/>
      <dgm:spPr/>
      <dgm:t>
        <a:bodyPr/>
        <a:lstStyle/>
        <a:p>
          <a:endParaRPr lang="pl-PL"/>
        </a:p>
      </dgm:t>
    </dgm:pt>
    <dgm:pt modelId="{AD317525-54D5-43B5-A92F-F5B6D3B0EEB3}" type="sibTrans" cxnId="{A878FF3E-3EBE-4CFC-BD44-00EC5EC4911F}">
      <dgm:prSet/>
      <dgm:spPr/>
      <dgm:t>
        <a:bodyPr/>
        <a:lstStyle/>
        <a:p>
          <a:endParaRPr lang="pl-PL"/>
        </a:p>
      </dgm:t>
    </dgm:pt>
    <dgm:pt modelId="{03F20638-BF79-49D7-83BE-143737AFD2F8}">
      <dgm:prSet phldrT="[Tekst]"/>
      <dgm:spPr/>
      <dgm:t>
        <a:bodyPr/>
        <a:lstStyle/>
        <a:p>
          <a:r>
            <a:rPr lang="pl-PL" baseline="0" smtClean="0"/>
            <a:t>Dekarz (0%), </a:t>
          </a:r>
          <a:endParaRPr lang="pl-PL" dirty="0"/>
        </a:p>
      </dgm:t>
    </dgm:pt>
    <dgm:pt modelId="{574E241F-7EEC-48D4-B412-6C8BB4918E29}" type="parTrans" cxnId="{2002579C-6C80-40B8-AE4B-A42F1A99E45B}">
      <dgm:prSet/>
      <dgm:spPr/>
      <dgm:t>
        <a:bodyPr/>
        <a:lstStyle/>
        <a:p>
          <a:endParaRPr lang="pl-PL"/>
        </a:p>
      </dgm:t>
    </dgm:pt>
    <dgm:pt modelId="{FAA540C3-27DC-4A8A-BAD0-65D149335797}" type="sibTrans" cxnId="{2002579C-6C80-40B8-AE4B-A42F1A99E45B}">
      <dgm:prSet/>
      <dgm:spPr/>
      <dgm:t>
        <a:bodyPr/>
        <a:lstStyle/>
        <a:p>
          <a:endParaRPr lang="pl-PL"/>
        </a:p>
      </dgm:t>
    </dgm:pt>
    <dgm:pt modelId="{BFDCB706-7EDA-474C-BB01-5536EA951199}">
      <dgm:prSet phldrT="[Tekst]"/>
      <dgm:spPr/>
      <dgm:t>
        <a:bodyPr/>
        <a:lstStyle/>
        <a:p>
          <a:r>
            <a:rPr lang="pl-PL" baseline="0" dirty="0" smtClean="0"/>
            <a:t>blacharz samochodowy (41,5%), </a:t>
          </a:r>
          <a:endParaRPr lang="pl-PL" dirty="0"/>
        </a:p>
      </dgm:t>
    </dgm:pt>
    <dgm:pt modelId="{7F472F10-3047-4477-AF49-DCB6005AFF82}" type="parTrans" cxnId="{1A7AA1AE-BAF4-49BC-ABEA-FE9696539C8A}">
      <dgm:prSet/>
      <dgm:spPr/>
      <dgm:t>
        <a:bodyPr/>
        <a:lstStyle/>
        <a:p>
          <a:endParaRPr lang="pl-PL"/>
        </a:p>
      </dgm:t>
    </dgm:pt>
    <dgm:pt modelId="{DB96359A-BEB7-4265-9CD0-F72CAA3F488F}" type="sibTrans" cxnId="{1A7AA1AE-BAF4-49BC-ABEA-FE9696539C8A}">
      <dgm:prSet/>
      <dgm:spPr/>
      <dgm:t>
        <a:bodyPr/>
        <a:lstStyle/>
        <a:p>
          <a:endParaRPr lang="pl-PL"/>
        </a:p>
      </dgm:t>
    </dgm:pt>
    <dgm:pt modelId="{C76AD73C-BD9A-4FA4-9879-C69FA54573FE}">
      <dgm:prSet phldrT="[Tekst]"/>
      <dgm:spPr/>
      <dgm:t>
        <a:bodyPr/>
        <a:lstStyle/>
        <a:p>
          <a:r>
            <a:rPr lang="pl-PL" baseline="0" dirty="0" smtClean="0"/>
            <a:t>rolnik (28,3%), </a:t>
          </a:r>
          <a:endParaRPr lang="pl-PL" dirty="0"/>
        </a:p>
      </dgm:t>
    </dgm:pt>
    <dgm:pt modelId="{5B3286DC-A232-4DDB-8238-E3F2897A2004}" type="parTrans" cxnId="{459C59F0-D3C0-4FDC-9A62-BFC9AC53D390}">
      <dgm:prSet/>
      <dgm:spPr/>
      <dgm:t>
        <a:bodyPr/>
        <a:lstStyle/>
        <a:p>
          <a:endParaRPr lang="pl-PL"/>
        </a:p>
      </dgm:t>
    </dgm:pt>
    <dgm:pt modelId="{5E7140CA-FA86-4D11-B5F8-55A5976A96EC}" type="sibTrans" cxnId="{459C59F0-D3C0-4FDC-9A62-BFC9AC53D390}">
      <dgm:prSet/>
      <dgm:spPr/>
      <dgm:t>
        <a:bodyPr/>
        <a:lstStyle/>
        <a:p>
          <a:endParaRPr lang="pl-PL"/>
        </a:p>
      </dgm:t>
    </dgm:pt>
    <dgm:pt modelId="{639EA079-10B0-4747-B948-46B373D75CD6}">
      <dgm:prSet phldrT="[Tekst]"/>
      <dgm:spPr/>
      <dgm:t>
        <a:bodyPr/>
        <a:lstStyle/>
        <a:p>
          <a:r>
            <a:rPr lang="pl-PL" baseline="0" dirty="0" smtClean="0"/>
            <a:t>stolarz (28,3%), </a:t>
          </a:r>
          <a:endParaRPr lang="pl-PL" dirty="0"/>
        </a:p>
      </dgm:t>
    </dgm:pt>
    <dgm:pt modelId="{AF6EFF05-3329-4D4D-AF88-F8379D060DC1}" type="parTrans" cxnId="{4F0BDCE0-68E8-4196-A822-47D64C8F0C83}">
      <dgm:prSet/>
      <dgm:spPr/>
      <dgm:t>
        <a:bodyPr/>
        <a:lstStyle/>
        <a:p>
          <a:endParaRPr lang="pl-PL"/>
        </a:p>
      </dgm:t>
    </dgm:pt>
    <dgm:pt modelId="{4E6536F5-2E1C-4834-835E-669F901E03F4}" type="sibTrans" cxnId="{4F0BDCE0-68E8-4196-A822-47D64C8F0C83}">
      <dgm:prSet/>
      <dgm:spPr/>
      <dgm:t>
        <a:bodyPr/>
        <a:lstStyle/>
        <a:p>
          <a:endParaRPr lang="pl-PL"/>
        </a:p>
      </dgm:t>
    </dgm:pt>
    <dgm:pt modelId="{6855BE9B-0E9E-40B3-9FB9-ECF3CE2839E2}">
      <dgm:prSet phldrT="[Tekst]"/>
      <dgm:spPr/>
      <dgm:t>
        <a:bodyPr/>
        <a:lstStyle/>
        <a:p>
          <a:r>
            <a:rPr lang="pl-PL" baseline="0" dirty="0" smtClean="0"/>
            <a:t>technik urządzeń sanitarnych (28%), </a:t>
          </a:r>
          <a:endParaRPr lang="pl-PL" dirty="0"/>
        </a:p>
      </dgm:t>
    </dgm:pt>
    <dgm:pt modelId="{3364951C-59D8-4929-9E83-4672CB8D961E}" type="parTrans" cxnId="{D863AF5A-F591-4F5C-8D2D-83EC52BB6184}">
      <dgm:prSet/>
      <dgm:spPr/>
      <dgm:t>
        <a:bodyPr/>
        <a:lstStyle/>
        <a:p>
          <a:endParaRPr lang="pl-PL"/>
        </a:p>
      </dgm:t>
    </dgm:pt>
    <dgm:pt modelId="{449C847B-08AB-475C-815E-8D3E0E0F0C1F}" type="sibTrans" cxnId="{D863AF5A-F591-4F5C-8D2D-83EC52BB6184}">
      <dgm:prSet/>
      <dgm:spPr/>
      <dgm:t>
        <a:bodyPr/>
        <a:lstStyle/>
        <a:p>
          <a:endParaRPr lang="pl-PL"/>
        </a:p>
      </dgm:t>
    </dgm:pt>
    <dgm:pt modelId="{DEB99C1E-679D-4E4D-8548-7EA669C2E20F}">
      <dgm:prSet phldrT="[Tekst]"/>
      <dgm:spPr/>
      <dgm:t>
        <a:bodyPr/>
        <a:lstStyle/>
        <a:p>
          <a:r>
            <a:rPr lang="pl-PL" baseline="0" dirty="0" smtClean="0"/>
            <a:t>kucharz małej gastronomii (27,7%), </a:t>
          </a:r>
          <a:endParaRPr lang="pl-PL" dirty="0"/>
        </a:p>
      </dgm:t>
    </dgm:pt>
    <dgm:pt modelId="{0664B5C2-E6E1-4654-A5E8-081038FDCAF9}" type="parTrans" cxnId="{87E61D07-047D-4F06-B8F6-FECD651E0A44}">
      <dgm:prSet/>
      <dgm:spPr/>
      <dgm:t>
        <a:bodyPr/>
        <a:lstStyle/>
        <a:p>
          <a:endParaRPr lang="pl-PL"/>
        </a:p>
      </dgm:t>
    </dgm:pt>
    <dgm:pt modelId="{4936CE7A-CF05-43B6-B7C6-6E2222BF9330}" type="sibTrans" cxnId="{87E61D07-047D-4F06-B8F6-FECD651E0A44}">
      <dgm:prSet/>
      <dgm:spPr/>
      <dgm:t>
        <a:bodyPr/>
        <a:lstStyle/>
        <a:p>
          <a:endParaRPr lang="pl-PL"/>
        </a:p>
      </dgm:t>
    </dgm:pt>
    <dgm:pt modelId="{D9C2AFC7-4773-4DAF-B8C4-EC3D7D07A81A}">
      <dgm:prSet phldrT="[Tekst]"/>
      <dgm:spPr/>
      <dgm:t>
        <a:bodyPr/>
        <a:lstStyle/>
        <a:p>
          <a:r>
            <a:rPr lang="pl-PL" baseline="0" dirty="0" smtClean="0"/>
            <a:t>technik budownictwa (27,2%), </a:t>
          </a:r>
          <a:endParaRPr lang="pl-PL" dirty="0"/>
        </a:p>
      </dgm:t>
    </dgm:pt>
    <dgm:pt modelId="{CB9E7C41-BA51-49F8-A8AC-62CE706951DA}" type="parTrans" cxnId="{BC0F034D-D879-4EA1-B014-74A4BBC52FD5}">
      <dgm:prSet/>
      <dgm:spPr/>
      <dgm:t>
        <a:bodyPr/>
        <a:lstStyle/>
        <a:p>
          <a:endParaRPr lang="pl-PL"/>
        </a:p>
      </dgm:t>
    </dgm:pt>
    <dgm:pt modelId="{9FA9B0AF-E1BC-415B-96A5-7A000568ED9C}" type="sibTrans" cxnId="{BC0F034D-D879-4EA1-B014-74A4BBC52FD5}">
      <dgm:prSet/>
      <dgm:spPr/>
      <dgm:t>
        <a:bodyPr/>
        <a:lstStyle/>
        <a:p>
          <a:endParaRPr lang="pl-PL"/>
        </a:p>
      </dgm:t>
    </dgm:pt>
    <dgm:pt modelId="{7509FE59-A808-4682-BE24-E038F301E6F8}">
      <dgm:prSet phldrT="[Tekst]"/>
      <dgm:spPr/>
      <dgm:t>
        <a:bodyPr/>
        <a:lstStyle/>
        <a:p>
          <a:r>
            <a:rPr lang="pl-PL" baseline="0" dirty="0" smtClean="0"/>
            <a:t>sprzedawca (27,1%), </a:t>
          </a:r>
          <a:endParaRPr lang="pl-PL" dirty="0"/>
        </a:p>
      </dgm:t>
    </dgm:pt>
    <dgm:pt modelId="{8C103790-D2A6-432E-94A8-F7022089CE71}" type="parTrans" cxnId="{57A4D73A-475F-469C-AAE1-3F49A722258F}">
      <dgm:prSet/>
      <dgm:spPr/>
      <dgm:t>
        <a:bodyPr/>
        <a:lstStyle/>
        <a:p>
          <a:endParaRPr lang="pl-PL"/>
        </a:p>
      </dgm:t>
    </dgm:pt>
    <dgm:pt modelId="{9D9FAAA7-3D0F-444A-B099-6FF827C45F26}" type="sibTrans" cxnId="{57A4D73A-475F-469C-AAE1-3F49A722258F}">
      <dgm:prSet/>
      <dgm:spPr/>
      <dgm:t>
        <a:bodyPr/>
        <a:lstStyle/>
        <a:p>
          <a:endParaRPr lang="pl-PL"/>
        </a:p>
      </dgm:t>
    </dgm:pt>
    <dgm:pt modelId="{6D3DD049-504F-49D2-9289-42BAD7ABA5AE}">
      <dgm:prSet phldrT="[Tekst]"/>
      <dgm:spPr/>
      <dgm:t>
        <a:bodyPr/>
        <a:lstStyle/>
        <a:p>
          <a:r>
            <a:rPr lang="pl-PL" baseline="0" smtClean="0"/>
            <a:t>fryzjer </a:t>
          </a:r>
          <a:r>
            <a:rPr lang="pl-PL" baseline="0" dirty="0" smtClean="0"/>
            <a:t>(26,6%)</a:t>
          </a:r>
          <a:endParaRPr lang="pl-PL" dirty="0"/>
        </a:p>
      </dgm:t>
    </dgm:pt>
    <dgm:pt modelId="{C5687F83-87D0-4AB2-B582-4AB52B37DCEA}" type="parTrans" cxnId="{BBFB0E96-D5AF-4C31-8471-63F53393FD35}">
      <dgm:prSet/>
      <dgm:spPr/>
      <dgm:t>
        <a:bodyPr/>
        <a:lstStyle/>
        <a:p>
          <a:endParaRPr lang="pl-PL"/>
        </a:p>
      </dgm:t>
    </dgm:pt>
    <dgm:pt modelId="{F31BF9A1-97E2-459B-99DE-41A7F5C98E54}" type="sibTrans" cxnId="{BBFB0E96-D5AF-4C31-8471-63F53393FD35}">
      <dgm:prSet/>
      <dgm:spPr/>
      <dgm:t>
        <a:bodyPr/>
        <a:lstStyle/>
        <a:p>
          <a:endParaRPr lang="pl-PL"/>
        </a:p>
      </dgm:t>
    </dgm:pt>
    <dgm:pt modelId="{365AB6B8-BA21-4890-8E9C-A11EC7122D1C}">
      <dgm:prSet phldrT="[Tekst]"/>
      <dgm:spPr/>
      <dgm:t>
        <a:bodyPr/>
        <a:lstStyle/>
        <a:p>
          <a:r>
            <a:rPr lang="pl-PL" baseline="0" smtClean="0"/>
            <a:t>krawiec (0%), </a:t>
          </a:r>
          <a:endParaRPr lang="pl-PL" dirty="0"/>
        </a:p>
      </dgm:t>
    </dgm:pt>
    <dgm:pt modelId="{7B0E540C-4C04-4010-B2D4-F1C5A31F49E7}" type="parTrans" cxnId="{C92AC52E-4AD7-49DA-BE1F-98CFE3BC237E}">
      <dgm:prSet/>
      <dgm:spPr/>
      <dgm:t>
        <a:bodyPr/>
        <a:lstStyle/>
        <a:p>
          <a:endParaRPr lang="pl-PL"/>
        </a:p>
      </dgm:t>
    </dgm:pt>
    <dgm:pt modelId="{0857AE7B-820F-4BC5-BDA4-0DF756180DFB}" type="sibTrans" cxnId="{C92AC52E-4AD7-49DA-BE1F-98CFE3BC237E}">
      <dgm:prSet/>
      <dgm:spPr/>
      <dgm:t>
        <a:bodyPr/>
        <a:lstStyle/>
        <a:p>
          <a:endParaRPr lang="pl-PL"/>
        </a:p>
      </dgm:t>
    </dgm:pt>
    <dgm:pt modelId="{74F3BF0C-BF5F-40DE-9693-8608D4140D59}">
      <dgm:prSet phldrT="[Tekst]"/>
      <dgm:spPr/>
      <dgm:t>
        <a:bodyPr/>
        <a:lstStyle/>
        <a:p>
          <a:r>
            <a:rPr lang="pl-PL" baseline="0" smtClean="0"/>
            <a:t>ślusarz (0%), </a:t>
          </a:r>
          <a:endParaRPr lang="pl-PL" dirty="0"/>
        </a:p>
      </dgm:t>
    </dgm:pt>
    <dgm:pt modelId="{FD7A176B-5E46-4761-8E92-C03BD9650924}" type="parTrans" cxnId="{E39045E1-E4E6-4815-85EA-13130912F261}">
      <dgm:prSet/>
      <dgm:spPr/>
      <dgm:t>
        <a:bodyPr/>
        <a:lstStyle/>
        <a:p>
          <a:endParaRPr lang="pl-PL"/>
        </a:p>
      </dgm:t>
    </dgm:pt>
    <dgm:pt modelId="{01D40A7C-53DD-4F34-9628-C3963EDCF443}" type="sibTrans" cxnId="{E39045E1-E4E6-4815-85EA-13130912F261}">
      <dgm:prSet/>
      <dgm:spPr/>
      <dgm:t>
        <a:bodyPr/>
        <a:lstStyle/>
        <a:p>
          <a:endParaRPr lang="pl-PL"/>
        </a:p>
      </dgm:t>
    </dgm:pt>
    <dgm:pt modelId="{75202AD4-5F99-4768-A463-ED2DB48FBAA2}">
      <dgm:prSet phldrT="[Tekst]"/>
      <dgm:spPr/>
      <dgm:t>
        <a:bodyPr/>
        <a:lstStyle/>
        <a:p>
          <a:r>
            <a:rPr lang="pl-PL" baseline="0" dirty="0" smtClean="0"/>
            <a:t>technik leśnik (0%), </a:t>
          </a:r>
          <a:endParaRPr lang="pl-PL" dirty="0"/>
        </a:p>
      </dgm:t>
    </dgm:pt>
    <dgm:pt modelId="{838FE680-7D38-49F6-B962-A1533DA406DE}" type="parTrans" cxnId="{133C0096-95F8-471F-8A0A-26087A619C3D}">
      <dgm:prSet/>
      <dgm:spPr/>
      <dgm:t>
        <a:bodyPr/>
        <a:lstStyle/>
        <a:p>
          <a:endParaRPr lang="pl-PL"/>
        </a:p>
      </dgm:t>
    </dgm:pt>
    <dgm:pt modelId="{715EE434-A38C-4EC4-9C81-45BCD082DA04}" type="sibTrans" cxnId="{133C0096-95F8-471F-8A0A-26087A619C3D}">
      <dgm:prSet/>
      <dgm:spPr/>
      <dgm:t>
        <a:bodyPr/>
        <a:lstStyle/>
        <a:p>
          <a:endParaRPr lang="pl-PL"/>
        </a:p>
      </dgm:t>
    </dgm:pt>
    <dgm:pt modelId="{8ED3953F-5A0F-449F-8C5B-96282C9A2C18}">
      <dgm:prSet phldrT="[Tekst]"/>
      <dgm:spPr/>
      <dgm:t>
        <a:bodyPr/>
        <a:lstStyle/>
        <a:p>
          <a:r>
            <a:rPr lang="pl-PL" baseline="0" smtClean="0"/>
            <a:t>technik weterynarii (1,5%)</a:t>
          </a:r>
          <a:endParaRPr lang="pl-PL" dirty="0"/>
        </a:p>
      </dgm:t>
    </dgm:pt>
    <dgm:pt modelId="{DAB437D5-1955-45BA-BEA6-460C9494856E}" type="parTrans" cxnId="{85681146-C4FB-46A8-AA77-FA02A8ED958D}">
      <dgm:prSet/>
      <dgm:spPr/>
      <dgm:t>
        <a:bodyPr/>
        <a:lstStyle/>
        <a:p>
          <a:endParaRPr lang="pl-PL"/>
        </a:p>
      </dgm:t>
    </dgm:pt>
    <dgm:pt modelId="{63673027-E1EB-4BDB-9B6A-3A62F80B9DE6}" type="sibTrans" cxnId="{85681146-C4FB-46A8-AA77-FA02A8ED958D}">
      <dgm:prSet/>
      <dgm:spPr/>
      <dgm:t>
        <a:bodyPr/>
        <a:lstStyle/>
        <a:p>
          <a:endParaRPr lang="pl-PL"/>
        </a:p>
      </dgm:t>
    </dgm:pt>
    <dgm:pt modelId="{ED2F538F-ED8A-4B74-B91A-1C1B1A55A03A}" type="pres">
      <dgm:prSet presAssocID="{0BD6A2EF-9B62-4091-B338-4CD7B86A8E6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E7F08502-3C01-4391-92AC-B02943FC5F6C}" type="pres">
      <dgm:prSet presAssocID="{739EF75E-1084-4552-B369-81977C8384D2}" presName="composite" presStyleCnt="0"/>
      <dgm:spPr/>
    </dgm:pt>
    <dgm:pt modelId="{1FAD6B2B-3658-481C-A310-0C8DC14324FA}" type="pres">
      <dgm:prSet presAssocID="{739EF75E-1084-4552-B369-81977C8384D2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F1BE2903-7BA5-4789-8993-B7A7F9BE1337}" type="pres">
      <dgm:prSet presAssocID="{739EF75E-1084-4552-B369-81977C8384D2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03F6538-B487-49F7-A302-65C1CDC41130}" type="pres">
      <dgm:prSet presAssocID="{7157D94B-36E7-48F3-A637-C19D1D8ABA8D}" presName="space" presStyleCnt="0"/>
      <dgm:spPr/>
    </dgm:pt>
    <dgm:pt modelId="{D5BE6F6E-87DD-47FA-81B7-7A1CC0211E5D}" type="pres">
      <dgm:prSet presAssocID="{D03322AB-7CCD-4B1E-9CC5-83D6082A5BA9}" presName="composite" presStyleCnt="0"/>
      <dgm:spPr/>
    </dgm:pt>
    <dgm:pt modelId="{DB393DA4-317C-4224-AECA-D102CF0A80F1}" type="pres">
      <dgm:prSet presAssocID="{D03322AB-7CCD-4B1E-9CC5-83D6082A5BA9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E1C0FAF-0856-473C-A5AF-60E4E4C51ED6}" type="pres">
      <dgm:prSet presAssocID="{D03322AB-7CCD-4B1E-9CC5-83D6082A5BA9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F492691E-A9F7-4158-A220-9491787BDF0A}" srcId="{0BD6A2EF-9B62-4091-B338-4CD7B86A8E6A}" destId="{739EF75E-1084-4552-B369-81977C8384D2}" srcOrd="0" destOrd="0" parTransId="{0E6B899C-F626-405A-9505-6816E4E2D9C2}" sibTransId="{7157D94B-36E7-48F3-A637-C19D1D8ABA8D}"/>
    <dgm:cxn modelId="{3D462215-A433-4E32-BE3A-550A8AF317C5}" type="presOf" srcId="{DEB99C1E-679D-4E4D-8548-7EA669C2E20F}" destId="{F1BE2903-7BA5-4789-8993-B7A7F9BE1337}" srcOrd="0" destOrd="5" presId="urn:microsoft.com/office/officeart/2005/8/layout/hList1"/>
    <dgm:cxn modelId="{BC0F034D-D879-4EA1-B014-74A4BBC52FD5}" srcId="{739EF75E-1084-4552-B369-81977C8384D2}" destId="{D9C2AFC7-4773-4DAF-B8C4-EC3D7D07A81A}" srcOrd="6" destOrd="0" parTransId="{CB9E7C41-BA51-49F8-A8AC-62CE706951DA}" sibTransId="{9FA9B0AF-E1BC-415B-96A5-7A000568ED9C}"/>
    <dgm:cxn modelId="{1A7AA1AE-BAF4-49BC-ABEA-FE9696539C8A}" srcId="{739EF75E-1084-4552-B369-81977C8384D2}" destId="{BFDCB706-7EDA-474C-BB01-5536EA951199}" srcOrd="1" destOrd="0" parTransId="{7F472F10-3047-4477-AF49-DCB6005AFF82}" sibTransId="{DB96359A-BEB7-4265-9CD0-F72CAA3F488F}"/>
    <dgm:cxn modelId="{87E61D07-047D-4F06-B8F6-FECD651E0A44}" srcId="{739EF75E-1084-4552-B369-81977C8384D2}" destId="{DEB99C1E-679D-4E4D-8548-7EA669C2E20F}" srcOrd="5" destOrd="0" parTransId="{0664B5C2-E6E1-4654-A5E8-081038FDCAF9}" sibTransId="{4936CE7A-CF05-43B6-B7C6-6E2222BF9330}"/>
    <dgm:cxn modelId="{459C59F0-D3C0-4FDC-9A62-BFC9AC53D390}" srcId="{739EF75E-1084-4552-B369-81977C8384D2}" destId="{C76AD73C-BD9A-4FA4-9879-C69FA54573FE}" srcOrd="2" destOrd="0" parTransId="{5B3286DC-A232-4DDB-8238-E3F2897A2004}" sibTransId="{5E7140CA-FA86-4D11-B5F8-55A5976A96EC}"/>
    <dgm:cxn modelId="{E39045E1-E4E6-4815-85EA-13130912F261}" srcId="{D03322AB-7CCD-4B1E-9CC5-83D6082A5BA9}" destId="{74F3BF0C-BF5F-40DE-9693-8608D4140D59}" srcOrd="2" destOrd="0" parTransId="{FD7A176B-5E46-4761-8E92-C03BD9650924}" sibTransId="{01D40A7C-53DD-4F34-9628-C3963EDCF443}"/>
    <dgm:cxn modelId="{1F734DFD-52BA-462E-A5C6-93C97393AAC4}" type="presOf" srcId="{6D3DD049-504F-49D2-9289-42BAD7ABA5AE}" destId="{F1BE2903-7BA5-4789-8993-B7A7F9BE1337}" srcOrd="0" destOrd="8" presId="urn:microsoft.com/office/officeart/2005/8/layout/hList1"/>
    <dgm:cxn modelId="{AF1DE9D5-4BBC-42FE-A60D-E9247BB59335}" type="presOf" srcId="{74F3BF0C-BF5F-40DE-9693-8608D4140D59}" destId="{EE1C0FAF-0856-473C-A5AF-60E4E4C51ED6}" srcOrd="0" destOrd="2" presId="urn:microsoft.com/office/officeart/2005/8/layout/hList1"/>
    <dgm:cxn modelId="{490CAAF3-FB10-4555-9398-E154C8407F0A}" type="presOf" srcId="{D03322AB-7CCD-4B1E-9CC5-83D6082A5BA9}" destId="{DB393DA4-317C-4224-AECA-D102CF0A80F1}" srcOrd="0" destOrd="0" presId="urn:microsoft.com/office/officeart/2005/8/layout/hList1"/>
    <dgm:cxn modelId="{4F0BDCE0-68E8-4196-A822-47D64C8F0C83}" srcId="{739EF75E-1084-4552-B369-81977C8384D2}" destId="{639EA079-10B0-4747-B948-46B373D75CD6}" srcOrd="3" destOrd="0" parTransId="{AF6EFF05-3329-4D4D-AF88-F8379D060DC1}" sibTransId="{4E6536F5-2E1C-4834-835E-669F901E03F4}"/>
    <dgm:cxn modelId="{96CC071A-6C7D-4230-92EB-8F7F2DAF3354}" type="presOf" srcId="{03F20638-BF79-49D7-83BE-143737AFD2F8}" destId="{EE1C0FAF-0856-473C-A5AF-60E4E4C51ED6}" srcOrd="0" destOrd="0" presId="urn:microsoft.com/office/officeart/2005/8/layout/hList1"/>
    <dgm:cxn modelId="{BBFB0E96-D5AF-4C31-8471-63F53393FD35}" srcId="{739EF75E-1084-4552-B369-81977C8384D2}" destId="{6D3DD049-504F-49D2-9289-42BAD7ABA5AE}" srcOrd="8" destOrd="0" parTransId="{C5687F83-87D0-4AB2-B582-4AB52B37DCEA}" sibTransId="{F31BF9A1-97E2-459B-99DE-41A7F5C98E54}"/>
    <dgm:cxn modelId="{0844D8C6-302D-413D-9113-6BE5F4929692}" type="presOf" srcId="{75202AD4-5F99-4768-A463-ED2DB48FBAA2}" destId="{EE1C0FAF-0856-473C-A5AF-60E4E4C51ED6}" srcOrd="0" destOrd="3" presId="urn:microsoft.com/office/officeart/2005/8/layout/hList1"/>
    <dgm:cxn modelId="{C92AC52E-4AD7-49DA-BE1F-98CFE3BC237E}" srcId="{D03322AB-7CCD-4B1E-9CC5-83D6082A5BA9}" destId="{365AB6B8-BA21-4890-8E9C-A11EC7122D1C}" srcOrd="1" destOrd="0" parTransId="{7B0E540C-4C04-4010-B2D4-F1C5A31F49E7}" sibTransId="{0857AE7B-820F-4BC5-BDA4-0DF756180DFB}"/>
    <dgm:cxn modelId="{57A4D73A-475F-469C-AAE1-3F49A722258F}" srcId="{739EF75E-1084-4552-B369-81977C8384D2}" destId="{7509FE59-A808-4682-BE24-E038F301E6F8}" srcOrd="7" destOrd="0" parTransId="{8C103790-D2A6-432E-94A8-F7022089CE71}" sibTransId="{9D9FAAA7-3D0F-444A-B099-6FF827C45F26}"/>
    <dgm:cxn modelId="{CF40F30E-FF8B-4E2E-A9DE-B06A9159340E}" type="presOf" srcId="{739EF75E-1084-4552-B369-81977C8384D2}" destId="{1FAD6B2B-3658-481C-A310-0C8DC14324FA}" srcOrd="0" destOrd="0" presId="urn:microsoft.com/office/officeart/2005/8/layout/hList1"/>
    <dgm:cxn modelId="{A878FF3E-3EBE-4CFC-BD44-00EC5EC4911F}" srcId="{0BD6A2EF-9B62-4091-B338-4CD7B86A8E6A}" destId="{D03322AB-7CCD-4B1E-9CC5-83D6082A5BA9}" srcOrd="1" destOrd="0" parTransId="{8FFE6D5C-2ACC-4CA4-A050-B9C9FD81BA8B}" sibTransId="{AD317525-54D5-43B5-A92F-F5B6D3B0EEB3}"/>
    <dgm:cxn modelId="{9E7B10B4-1870-417A-B0B0-17A53A07392D}" srcId="{739EF75E-1084-4552-B369-81977C8384D2}" destId="{939A34B5-3CAB-410B-97A8-CE452E7F789A}" srcOrd="0" destOrd="0" parTransId="{8C732CF9-F555-414E-AC4E-99821B185A43}" sibTransId="{076E5546-5831-465C-A5B6-179143E6D633}"/>
    <dgm:cxn modelId="{133C0096-95F8-471F-8A0A-26087A619C3D}" srcId="{D03322AB-7CCD-4B1E-9CC5-83D6082A5BA9}" destId="{75202AD4-5F99-4768-A463-ED2DB48FBAA2}" srcOrd="3" destOrd="0" parTransId="{838FE680-7D38-49F6-B962-A1533DA406DE}" sibTransId="{715EE434-A38C-4EC4-9C81-45BCD082DA04}"/>
    <dgm:cxn modelId="{89627590-3DA8-4CCA-B294-4C303C7FF0C8}" type="presOf" srcId="{BFDCB706-7EDA-474C-BB01-5536EA951199}" destId="{F1BE2903-7BA5-4789-8993-B7A7F9BE1337}" srcOrd="0" destOrd="1" presId="urn:microsoft.com/office/officeart/2005/8/layout/hList1"/>
    <dgm:cxn modelId="{16F344E0-5968-4777-9ED1-3BFA58D85A20}" type="presOf" srcId="{639EA079-10B0-4747-B948-46B373D75CD6}" destId="{F1BE2903-7BA5-4789-8993-B7A7F9BE1337}" srcOrd="0" destOrd="3" presId="urn:microsoft.com/office/officeart/2005/8/layout/hList1"/>
    <dgm:cxn modelId="{F798A90E-5367-468F-9589-D018B45C1A27}" type="presOf" srcId="{0BD6A2EF-9B62-4091-B338-4CD7B86A8E6A}" destId="{ED2F538F-ED8A-4B74-B91A-1C1B1A55A03A}" srcOrd="0" destOrd="0" presId="urn:microsoft.com/office/officeart/2005/8/layout/hList1"/>
    <dgm:cxn modelId="{CEF72042-93DA-4780-BD5E-F6317CDB95EE}" type="presOf" srcId="{C76AD73C-BD9A-4FA4-9879-C69FA54573FE}" destId="{F1BE2903-7BA5-4789-8993-B7A7F9BE1337}" srcOrd="0" destOrd="2" presId="urn:microsoft.com/office/officeart/2005/8/layout/hList1"/>
    <dgm:cxn modelId="{85681146-C4FB-46A8-AA77-FA02A8ED958D}" srcId="{D03322AB-7CCD-4B1E-9CC5-83D6082A5BA9}" destId="{8ED3953F-5A0F-449F-8C5B-96282C9A2C18}" srcOrd="4" destOrd="0" parTransId="{DAB437D5-1955-45BA-BEA6-460C9494856E}" sibTransId="{63673027-E1EB-4BDB-9B6A-3A62F80B9DE6}"/>
    <dgm:cxn modelId="{2002579C-6C80-40B8-AE4B-A42F1A99E45B}" srcId="{D03322AB-7CCD-4B1E-9CC5-83D6082A5BA9}" destId="{03F20638-BF79-49D7-83BE-143737AFD2F8}" srcOrd="0" destOrd="0" parTransId="{574E241F-7EEC-48D4-B412-6C8BB4918E29}" sibTransId="{FAA540C3-27DC-4A8A-BAD0-65D149335797}"/>
    <dgm:cxn modelId="{CE2FE492-9F45-4C9F-B727-B4245BF41166}" type="presOf" srcId="{365AB6B8-BA21-4890-8E9C-A11EC7122D1C}" destId="{EE1C0FAF-0856-473C-A5AF-60E4E4C51ED6}" srcOrd="0" destOrd="1" presId="urn:microsoft.com/office/officeart/2005/8/layout/hList1"/>
    <dgm:cxn modelId="{6ACD5F7E-9169-4F4A-B97D-972057E74EAB}" type="presOf" srcId="{6855BE9B-0E9E-40B3-9FB9-ECF3CE2839E2}" destId="{F1BE2903-7BA5-4789-8993-B7A7F9BE1337}" srcOrd="0" destOrd="4" presId="urn:microsoft.com/office/officeart/2005/8/layout/hList1"/>
    <dgm:cxn modelId="{53B0FE21-2282-4E57-B7FB-DA513C17B57C}" type="presOf" srcId="{8ED3953F-5A0F-449F-8C5B-96282C9A2C18}" destId="{EE1C0FAF-0856-473C-A5AF-60E4E4C51ED6}" srcOrd="0" destOrd="4" presId="urn:microsoft.com/office/officeart/2005/8/layout/hList1"/>
    <dgm:cxn modelId="{F78DD74A-65EA-4472-92BA-B183D7144AE3}" type="presOf" srcId="{939A34B5-3CAB-410B-97A8-CE452E7F789A}" destId="{F1BE2903-7BA5-4789-8993-B7A7F9BE1337}" srcOrd="0" destOrd="0" presId="urn:microsoft.com/office/officeart/2005/8/layout/hList1"/>
    <dgm:cxn modelId="{1F86716B-9D6C-4C24-BE65-E924A7D44B5B}" type="presOf" srcId="{7509FE59-A808-4682-BE24-E038F301E6F8}" destId="{F1BE2903-7BA5-4789-8993-B7A7F9BE1337}" srcOrd="0" destOrd="7" presId="urn:microsoft.com/office/officeart/2005/8/layout/hList1"/>
    <dgm:cxn modelId="{88DCFA3E-E470-42AC-AFF6-F366268B4570}" type="presOf" srcId="{D9C2AFC7-4773-4DAF-B8C4-EC3D7D07A81A}" destId="{F1BE2903-7BA5-4789-8993-B7A7F9BE1337}" srcOrd="0" destOrd="6" presId="urn:microsoft.com/office/officeart/2005/8/layout/hList1"/>
    <dgm:cxn modelId="{D863AF5A-F591-4F5C-8D2D-83EC52BB6184}" srcId="{739EF75E-1084-4552-B369-81977C8384D2}" destId="{6855BE9B-0E9E-40B3-9FB9-ECF3CE2839E2}" srcOrd="4" destOrd="0" parTransId="{3364951C-59D8-4929-9E83-4672CB8D961E}" sibTransId="{449C847B-08AB-475C-815E-8D3E0E0F0C1F}"/>
    <dgm:cxn modelId="{DD1FEC03-7821-4EDB-A04F-94930B94C1DF}" type="presParOf" srcId="{ED2F538F-ED8A-4B74-B91A-1C1B1A55A03A}" destId="{E7F08502-3C01-4391-92AC-B02943FC5F6C}" srcOrd="0" destOrd="0" presId="urn:microsoft.com/office/officeart/2005/8/layout/hList1"/>
    <dgm:cxn modelId="{9198D418-3A0E-4B86-A848-AC2CC84EFB44}" type="presParOf" srcId="{E7F08502-3C01-4391-92AC-B02943FC5F6C}" destId="{1FAD6B2B-3658-481C-A310-0C8DC14324FA}" srcOrd="0" destOrd="0" presId="urn:microsoft.com/office/officeart/2005/8/layout/hList1"/>
    <dgm:cxn modelId="{A50873E9-7FCD-4AC6-981B-BCC124B99038}" type="presParOf" srcId="{E7F08502-3C01-4391-92AC-B02943FC5F6C}" destId="{F1BE2903-7BA5-4789-8993-B7A7F9BE1337}" srcOrd="1" destOrd="0" presId="urn:microsoft.com/office/officeart/2005/8/layout/hList1"/>
    <dgm:cxn modelId="{85557D60-B54D-4723-A9DD-58773EB8E4DB}" type="presParOf" srcId="{ED2F538F-ED8A-4B74-B91A-1C1B1A55A03A}" destId="{C03F6538-B487-49F7-A302-65C1CDC41130}" srcOrd="1" destOrd="0" presId="urn:microsoft.com/office/officeart/2005/8/layout/hList1"/>
    <dgm:cxn modelId="{E2EF8279-A836-45EE-A0C3-CE8E2340A223}" type="presParOf" srcId="{ED2F538F-ED8A-4B74-B91A-1C1B1A55A03A}" destId="{D5BE6F6E-87DD-47FA-81B7-7A1CC0211E5D}" srcOrd="2" destOrd="0" presId="urn:microsoft.com/office/officeart/2005/8/layout/hList1"/>
    <dgm:cxn modelId="{8FC2E218-555C-478A-8661-366072E186F7}" type="presParOf" srcId="{D5BE6F6E-87DD-47FA-81B7-7A1CC0211E5D}" destId="{DB393DA4-317C-4224-AECA-D102CF0A80F1}" srcOrd="0" destOrd="0" presId="urn:microsoft.com/office/officeart/2005/8/layout/hList1"/>
    <dgm:cxn modelId="{B82A21FB-AED4-4F58-A7F0-DEE685C9424B}" type="presParOf" srcId="{D5BE6F6E-87DD-47FA-81B7-7A1CC0211E5D}" destId="{EE1C0FAF-0856-473C-A5AF-60E4E4C51ED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0AEE0F-8FF9-4819-92B4-D3F722A126A6}">
      <dsp:nvSpPr>
        <dsp:cNvPr id="0" name=""/>
        <dsp:cNvSpPr/>
      </dsp:nvSpPr>
      <dsp:spPr>
        <a:xfrm>
          <a:off x="39" y="48123"/>
          <a:ext cx="3805538" cy="87298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/>
            <a:t>Najbogatsza oferta kształcenia</a:t>
          </a:r>
          <a:endParaRPr lang="pl-PL" sz="2400" kern="1200" dirty="0"/>
        </a:p>
      </dsp:txBody>
      <dsp:txXfrm>
        <a:off x="39" y="48123"/>
        <a:ext cx="3805538" cy="872984"/>
      </dsp:txXfrm>
    </dsp:sp>
    <dsp:sp modelId="{DB5BB591-B638-4E91-9035-3E5FF7325A1B}">
      <dsp:nvSpPr>
        <dsp:cNvPr id="0" name=""/>
        <dsp:cNvSpPr/>
      </dsp:nvSpPr>
      <dsp:spPr>
        <a:xfrm>
          <a:off x="39" y="921108"/>
          <a:ext cx="3805538" cy="217404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400" kern="1200" dirty="0" smtClean="0"/>
            <a:t>m. Białystok - 52</a:t>
          </a:r>
          <a:endParaRPr lang="pl-PL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400" kern="1200" dirty="0" smtClean="0"/>
            <a:t>Powiat wysokomazowiecki – 45</a:t>
          </a:r>
          <a:endParaRPr lang="pl-PL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400" kern="1200" dirty="0" smtClean="0"/>
            <a:t>m. Łomża - 40</a:t>
          </a:r>
          <a:endParaRPr lang="pl-PL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l-PL" sz="2400" kern="1200" dirty="0"/>
        </a:p>
      </dsp:txBody>
      <dsp:txXfrm>
        <a:off x="39" y="921108"/>
        <a:ext cx="3805538" cy="2174040"/>
      </dsp:txXfrm>
    </dsp:sp>
    <dsp:sp modelId="{FAF149D9-9076-4159-A9A5-E6E33D363CD7}">
      <dsp:nvSpPr>
        <dsp:cNvPr id="0" name=""/>
        <dsp:cNvSpPr/>
      </dsp:nvSpPr>
      <dsp:spPr>
        <a:xfrm>
          <a:off x="4338353" y="48123"/>
          <a:ext cx="3805538" cy="872984"/>
        </a:xfrm>
        <a:prstGeom prst="rect">
          <a:avLst/>
        </a:prstGeom>
        <a:solidFill>
          <a:schemeClr val="accent2">
            <a:hueOff val="12607021"/>
            <a:satOff val="-1734"/>
            <a:lumOff val="-9412"/>
            <a:alphaOff val="0"/>
          </a:schemeClr>
        </a:solidFill>
        <a:ln w="25400" cap="flat" cmpd="sng" algn="ctr">
          <a:solidFill>
            <a:schemeClr val="accent2">
              <a:hueOff val="12607021"/>
              <a:satOff val="-1734"/>
              <a:lumOff val="-941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/>
            <a:t>Najmniejsza oferta kształcenia</a:t>
          </a:r>
          <a:endParaRPr lang="pl-PL" sz="2400" kern="1200" dirty="0"/>
        </a:p>
      </dsp:txBody>
      <dsp:txXfrm>
        <a:off x="4338353" y="48123"/>
        <a:ext cx="3805538" cy="872984"/>
      </dsp:txXfrm>
    </dsp:sp>
    <dsp:sp modelId="{2E2DD71E-B8B0-4958-91A5-4094849F6B8B}">
      <dsp:nvSpPr>
        <dsp:cNvPr id="0" name=""/>
        <dsp:cNvSpPr/>
      </dsp:nvSpPr>
      <dsp:spPr>
        <a:xfrm>
          <a:off x="4338353" y="921108"/>
          <a:ext cx="3805538" cy="2174040"/>
        </a:xfrm>
        <a:prstGeom prst="rect">
          <a:avLst/>
        </a:prstGeom>
        <a:solidFill>
          <a:schemeClr val="accent2">
            <a:tint val="40000"/>
            <a:alpha val="90000"/>
            <a:hueOff val="12783669"/>
            <a:satOff val="-3998"/>
            <a:lumOff val="-2769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12783669"/>
              <a:satOff val="-3998"/>
              <a:lumOff val="-27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400" kern="1200" dirty="0" smtClean="0"/>
            <a:t>m. Suwałki - 16</a:t>
          </a:r>
          <a:endParaRPr lang="pl-PL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400" kern="1200" dirty="0" smtClean="0"/>
            <a:t>Powiat suwalski - 5</a:t>
          </a:r>
          <a:endParaRPr lang="pl-PL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400" kern="1200" dirty="0" smtClean="0"/>
            <a:t>Powiat  łomżyński - 3</a:t>
          </a:r>
          <a:endParaRPr lang="pl-PL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400" kern="1200" dirty="0" smtClean="0"/>
            <a:t>Powiat sejneński - 7</a:t>
          </a:r>
          <a:endParaRPr lang="pl-PL" sz="2400" kern="1200" dirty="0"/>
        </a:p>
      </dsp:txBody>
      <dsp:txXfrm>
        <a:off x="4338353" y="921108"/>
        <a:ext cx="3805538" cy="217404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C5B49D-CF50-4E10-A63C-1EDC31348D3A}">
      <dsp:nvSpPr>
        <dsp:cNvPr id="0" name=""/>
        <dsp:cNvSpPr/>
      </dsp:nvSpPr>
      <dsp:spPr>
        <a:xfrm>
          <a:off x="0" y="340051"/>
          <a:ext cx="8424936" cy="340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3869" tIns="374904" rIns="653869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800" kern="1200" dirty="0" smtClean="0">
              <a:latin typeface="+mj-lt"/>
            </a:rPr>
            <a:t>Jedynie 50% absolwentów pracowało w momencie badania</a:t>
          </a:r>
          <a:endParaRPr lang="pl-PL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800" kern="1200" smtClean="0">
              <a:latin typeface="+mj-lt"/>
            </a:rPr>
            <a:t>Zatrudnienie znalazło więcej mężczyzn (56%) niż kobiet (41%)</a:t>
          </a:r>
          <a:endParaRPr lang="pl-PL" sz="1800" kern="1200" dirty="0" smtClean="0">
            <a:latin typeface="+mj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800" kern="1200" dirty="0" smtClean="0">
              <a:latin typeface="+mj-lt"/>
            </a:rPr>
            <a:t>50% respondentów twierdziła, że jest lub w przeszłości była bezrobotna, ale tylko 75% z nich zarejestrowało się w PUP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800" kern="1200" dirty="0" smtClean="0">
              <a:latin typeface="+mj-lt"/>
            </a:rPr>
            <a:t>Istnieje słaba ale pozytywna korelacja między posiadaniem zatrudnienia a zdaniem egzaminu zawodowego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800" kern="1200" dirty="0" smtClean="0">
              <a:latin typeface="+mj-lt"/>
            </a:rPr>
            <a:t>Wśród zawodów o liczbie respondentów wynoszącej 15 osób lub więcej największy udział pracujących absolwentów widoczny jest w przypadku tych nabywanych w zasadniczych szkołach zawodowych, czyli mechanika pojazdów samochodowych, rolnika i sprzedawcy (wszędzie wynosi on powyżej 60%). </a:t>
          </a:r>
        </a:p>
      </dsp:txBody>
      <dsp:txXfrm>
        <a:off x="0" y="340051"/>
        <a:ext cx="8424936" cy="3402000"/>
      </dsp:txXfrm>
    </dsp:sp>
    <dsp:sp modelId="{5C4062B0-61BF-4D1F-B963-D10AD0C6C434}">
      <dsp:nvSpPr>
        <dsp:cNvPr id="0" name=""/>
        <dsp:cNvSpPr/>
      </dsp:nvSpPr>
      <dsp:spPr>
        <a:xfrm>
          <a:off x="421246" y="74371"/>
          <a:ext cx="5897455" cy="5313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910" tIns="0" rIns="222910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 smtClean="0"/>
            <a:t>Zatrudnienie:</a:t>
          </a:r>
          <a:endParaRPr lang="pl-PL" sz="1800" kern="1200" dirty="0"/>
        </a:p>
      </dsp:txBody>
      <dsp:txXfrm>
        <a:off x="447185" y="100310"/>
        <a:ext cx="5845577" cy="47948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C5B49D-CF50-4E10-A63C-1EDC31348D3A}">
      <dsp:nvSpPr>
        <dsp:cNvPr id="0" name=""/>
        <dsp:cNvSpPr/>
      </dsp:nvSpPr>
      <dsp:spPr>
        <a:xfrm>
          <a:off x="0" y="308881"/>
          <a:ext cx="8424936" cy="13041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3869" tIns="374904" rIns="653869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800" kern="1200" dirty="0" smtClean="0">
              <a:latin typeface="+mj-lt"/>
            </a:rPr>
            <a:t>43% absolwentów kontynuuje naukę, częściej kobiety (56%) niż mężczyźni (37%), częściej absolwenci techników</a:t>
          </a:r>
          <a:endParaRPr lang="pl-PL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800" kern="1200" smtClean="0"/>
            <a:t>52% respondentów pracuje w zawodzie, częściej absolwenci ZSZ</a:t>
          </a:r>
          <a:endParaRPr lang="pl-PL" sz="1800" kern="1200" dirty="0"/>
        </a:p>
      </dsp:txBody>
      <dsp:txXfrm>
        <a:off x="0" y="308881"/>
        <a:ext cx="8424936" cy="1304100"/>
      </dsp:txXfrm>
    </dsp:sp>
    <dsp:sp modelId="{5C4062B0-61BF-4D1F-B963-D10AD0C6C434}">
      <dsp:nvSpPr>
        <dsp:cNvPr id="0" name=""/>
        <dsp:cNvSpPr/>
      </dsp:nvSpPr>
      <dsp:spPr>
        <a:xfrm>
          <a:off x="421246" y="43201"/>
          <a:ext cx="5897455" cy="5313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910" tIns="0" rIns="222910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 smtClean="0"/>
            <a:t>Inne aspekty obecności na rynku pracy:</a:t>
          </a:r>
          <a:endParaRPr lang="pl-PL" sz="1800" kern="1200" dirty="0"/>
        </a:p>
      </dsp:txBody>
      <dsp:txXfrm>
        <a:off x="447185" y="69140"/>
        <a:ext cx="5845577" cy="479482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04DDB8-ED79-4065-ACB1-07859D3F1AFF}">
      <dsp:nvSpPr>
        <dsp:cNvPr id="0" name=""/>
        <dsp:cNvSpPr/>
      </dsp:nvSpPr>
      <dsp:spPr>
        <a:xfrm>
          <a:off x="0" y="0"/>
          <a:ext cx="8136903" cy="135015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/>
            <a:t>Pracodawcy oceniają umiejętności nabyte przez absolwentów w ramach formalnej edukacji szkolnej jako najwyżej średnie. Zdecydowanie lepiej oceniają jednak wiedzę teoretyczną niż praktyczną</a:t>
          </a:r>
          <a:endParaRPr lang="pl-PL" sz="1600" kern="1200" dirty="0"/>
        </a:p>
      </dsp:txBody>
      <dsp:txXfrm>
        <a:off x="1762395" y="0"/>
        <a:ext cx="6374508" cy="1350150"/>
      </dsp:txXfrm>
    </dsp:sp>
    <dsp:sp modelId="{B921C6C2-B3D8-4B20-9C8A-E4B8B5D6B5EB}">
      <dsp:nvSpPr>
        <dsp:cNvPr id="0" name=""/>
        <dsp:cNvSpPr/>
      </dsp:nvSpPr>
      <dsp:spPr>
        <a:xfrm>
          <a:off x="385241" y="144017"/>
          <a:ext cx="1126928" cy="1062114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F57930-4CE2-40CC-A150-9A30C5C1C9FE}">
      <dsp:nvSpPr>
        <dsp:cNvPr id="0" name=""/>
        <dsp:cNvSpPr/>
      </dsp:nvSpPr>
      <dsp:spPr>
        <a:xfrm>
          <a:off x="0" y="1485165"/>
          <a:ext cx="8136903" cy="135015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/>
            <a:t>Pracodawcy mają dużo zastrzeżeń do umiejętności związanych z obsługą sprzętu, certyfikatami czy znajomością języków obcych</a:t>
          </a:r>
          <a:endParaRPr lang="pl-PL" sz="1400" kern="1200" dirty="0"/>
        </a:p>
      </dsp:txBody>
      <dsp:txXfrm>
        <a:off x="1762395" y="1485165"/>
        <a:ext cx="6374508" cy="1350150"/>
      </dsp:txXfrm>
    </dsp:sp>
    <dsp:sp modelId="{84D18C09-9C5E-421E-9C1D-D7C2C3D5F0BA}">
      <dsp:nvSpPr>
        <dsp:cNvPr id="0" name=""/>
        <dsp:cNvSpPr/>
      </dsp:nvSpPr>
      <dsp:spPr>
        <a:xfrm>
          <a:off x="385241" y="1656185"/>
          <a:ext cx="1126928" cy="100810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B54E1E-802C-4001-8616-572CC68F7445}">
      <dsp:nvSpPr>
        <dsp:cNvPr id="0" name=""/>
        <dsp:cNvSpPr/>
      </dsp:nvSpPr>
      <dsp:spPr>
        <a:xfrm>
          <a:off x="0" y="2970330"/>
          <a:ext cx="8136903" cy="135015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/>
            <a:t>Do najczęściej wymienianych zawodów, których sposób nauczania w szkołach zawodowych wyjątkowo nie przystaje do warunków rynku pracy, należy zaliczyć przede wszystkim </a:t>
          </a:r>
          <a:r>
            <a:rPr lang="pl-PL" sz="1400" b="0" u="sng" kern="1200" dirty="0" smtClean="0"/>
            <a:t>mechaników</a:t>
          </a:r>
          <a:r>
            <a:rPr lang="pl-PL" sz="1400" kern="1200" dirty="0" smtClean="0"/>
            <a:t> (wymienianych w 8% przypadków), </a:t>
          </a:r>
          <a:r>
            <a:rPr lang="pl-PL" sz="1400" u="sng" kern="1200" dirty="0" smtClean="0"/>
            <a:t>budowlańców</a:t>
          </a:r>
          <a:r>
            <a:rPr lang="pl-PL" sz="1400" kern="1200" dirty="0" smtClean="0"/>
            <a:t> (wielu respondentów nie wymieniało tutaj konkretnej specjalizacji) i </a:t>
          </a:r>
          <a:r>
            <a:rPr lang="pl-PL" sz="1400" u="sng" kern="1200" dirty="0" smtClean="0"/>
            <a:t>ślusarzy</a:t>
          </a:r>
          <a:r>
            <a:rPr lang="pl-PL" sz="1400" kern="1200" dirty="0" smtClean="0"/>
            <a:t> (w obu przypadkach 6,5%) </a:t>
          </a:r>
          <a:r>
            <a:rPr lang="pl-PL" sz="1400" u="sng" kern="1200" dirty="0" smtClean="0"/>
            <a:t>oraz mechaników samochodowych</a:t>
          </a:r>
          <a:r>
            <a:rPr lang="pl-PL" sz="1400" kern="1200" dirty="0" smtClean="0"/>
            <a:t> (6% odpowiedzi)</a:t>
          </a:r>
          <a:endParaRPr lang="pl-PL" sz="1400" kern="1200" dirty="0"/>
        </a:p>
      </dsp:txBody>
      <dsp:txXfrm>
        <a:off x="1762395" y="2970330"/>
        <a:ext cx="6374508" cy="1350150"/>
      </dsp:txXfrm>
    </dsp:sp>
    <dsp:sp modelId="{3EC60FF3-F019-436A-B783-5E20402E37B0}">
      <dsp:nvSpPr>
        <dsp:cNvPr id="0" name=""/>
        <dsp:cNvSpPr/>
      </dsp:nvSpPr>
      <dsp:spPr>
        <a:xfrm>
          <a:off x="385241" y="3168353"/>
          <a:ext cx="1126928" cy="954102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04DDB8-ED79-4065-ACB1-07859D3F1AFF}">
      <dsp:nvSpPr>
        <dsp:cNvPr id="0" name=""/>
        <dsp:cNvSpPr/>
      </dsp:nvSpPr>
      <dsp:spPr>
        <a:xfrm>
          <a:off x="0" y="0"/>
          <a:ext cx="8136903" cy="135015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/>
            <a:t>Ponad 75% podmiotów miało problemy z pozyskaniem pracowników o odpowiednich kwalifikacjach, a ponad 37% firm twierdzi, że w większości przypadków lub też nigdy nie było w stanie zatrudnić odpowiednich pracowników</a:t>
          </a:r>
          <a:endParaRPr lang="pl-PL" sz="1600" kern="1200" dirty="0"/>
        </a:p>
      </dsp:txBody>
      <dsp:txXfrm>
        <a:off x="1762395" y="0"/>
        <a:ext cx="6374508" cy="1350150"/>
      </dsp:txXfrm>
    </dsp:sp>
    <dsp:sp modelId="{B921C6C2-B3D8-4B20-9C8A-E4B8B5D6B5EB}">
      <dsp:nvSpPr>
        <dsp:cNvPr id="0" name=""/>
        <dsp:cNvSpPr/>
      </dsp:nvSpPr>
      <dsp:spPr>
        <a:xfrm>
          <a:off x="385241" y="144017"/>
          <a:ext cx="1126928" cy="1062114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F57930-4CE2-40CC-A150-9A30C5C1C9FE}">
      <dsp:nvSpPr>
        <dsp:cNvPr id="0" name=""/>
        <dsp:cNvSpPr/>
      </dsp:nvSpPr>
      <dsp:spPr>
        <a:xfrm>
          <a:off x="0" y="1485165"/>
          <a:ext cx="8136903" cy="135015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/>
            <a:t>Aż 26,3% firm oceniło, iż w okolicy nie kształci się osób w zawodzie, którego potrzebowała firma, zaś 42,7% że absolwenci szkół zawodowych nie mają pożądanych kwalifikacji i umiejętności</a:t>
          </a:r>
          <a:endParaRPr lang="pl-PL" sz="1400" kern="1200" dirty="0"/>
        </a:p>
      </dsp:txBody>
      <dsp:txXfrm>
        <a:off x="1762395" y="1485165"/>
        <a:ext cx="6374508" cy="1350150"/>
      </dsp:txXfrm>
    </dsp:sp>
    <dsp:sp modelId="{84D18C09-9C5E-421E-9C1D-D7C2C3D5F0BA}">
      <dsp:nvSpPr>
        <dsp:cNvPr id="0" name=""/>
        <dsp:cNvSpPr/>
      </dsp:nvSpPr>
      <dsp:spPr>
        <a:xfrm>
          <a:off x="385241" y="1656185"/>
          <a:ext cx="1126928" cy="100810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3D1AF9-EBC2-453C-BE76-C27C3EAF12C3}">
      <dsp:nvSpPr>
        <dsp:cNvPr id="0" name=""/>
        <dsp:cNvSpPr/>
      </dsp:nvSpPr>
      <dsp:spPr>
        <a:xfrm>
          <a:off x="0" y="2970330"/>
          <a:ext cx="8136903" cy="135015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/>
            <a:t>70% właścicieli firm stwierdziło, że w ciągu najbliższych pięciu lat będzie zatrudniać absolwentów szkół zawodowych, zaś 18,5% uznało, że działań takich nie podejmie</a:t>
          </a:r>
          <a:endParaRPr lang="pl-PL" sz="1400" kern="1200" dirty="0"/>
        </a:p>
      </dsp:txBody>
      <dsp:txXfrm>
        <a:off x="1762395" y="2970330"/>
        <a:ext cx="6374508" cy="1350150"/>
      </dsp:txXfrm>
    </dsp:sp>
    <dsp:sp modelId="{8DB451BE-4CD5-45C1-90AA-F1301E94B57B}">
      <dsp:nvSpPr>
        <dsp:cNvPr id="0" name=""/>
        <dsp:cNvSpPr/>
      </dsp:nvSpPr>
      <dsp:spPr>
        <a:xfrm>
          <a:off x="385241" y="3096342"/>
          <a:ext cx="1126928" cy="1098125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2917A8-AE7A-4830-859E-37DE9DB42874}">
      <dsp:nvSpPr>
        <dsp:cNvPr id="0" name=""/>
        <dsp:cNvSpPr/>
      </dsp:nvSpPr>
      <dsp:spPr>
        <a:xfrm>
          <a:off x="1733" y="300271"/>
          <a:ext cx="2121065" cy="1127649"/>
        </a:xfrm>
        <a:prstGeom prst="chevron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 dirty="0">
              <a:latin typeface="Times New Roman" pitchFamily="18" charset="0"/>
              <a:cs typeface="Times New Roman" pitchFamily="18" charset="0"/>
            </a:rPr>
            <a:t>Propozycja szkoły</a:t>
          </a:r>
        </a:p>
      </dsp:txBody>
      <dsp:txXfrm>
        <a:off x="565558" y="300271"/>
        <a:ext cx="993416" cy="1127649"/>
      </dsp:txXfrm>
    </dsp:sp>
    <dsp:sp modelId="{E4E3F430-3D50-44B3-B6B9-8651B58CBB1E}">
      <dsp:nvSpPr>
        <dsp:cNvPr id="0" name=""/>
        <dsp:cNvSpPr/>
      </dsp:nvSpPr>
      <dsp:spPr>
        <a:xfrm>
          <a:off x="1911240" y="326804"/>
          <a:ext cx="2141714" cy="1074582"/>
        </a:xfrm>
        <a:prstGeom prst="chevron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 dirty="0" smtClean="0">
              <a:latin typeface="Times New Roman" pitchFamily="18" charset="0"/>
              <a:cs typeface="Times New Roman" pitchFamily="18" charset="0"/>
            </a:rPr>
            <a:t>Akceptacja </a:t>
          </a:r>
          <a:r>
            <a:rPr lang="pl-PL" sz="1200" kern="1200" dirty="0">
              <a:latin typeface="Times New Roman" pitchFamily="18" charset="0"/>
              <a:cs typeface="Times New Roman" pitchFamily="18" charset="0"/>
            </a:rPr>
            <a:t>organu prowadzącego</a:t>
          </a:r>
        </a:p>
      </dsp:txBody>
      <dsp:txXfrm>
        <a:off x="2448531" y="326804"/>
        <a:ext cx="1067132" cy="1074582"/>
      </dsp:txXfrm>
    </dsp:sp>
    <dsp:sp modelId="{7372A84E-5D1A-497F-A074-64291E7509F8}">
      <dsp:nvSpPr>
        <dsp:cNvPr id="0" name=""/>
        <dsp:cNvSpPr/>
      </dsp:nvSpPr>
      <dsp:spPr>
        <a:xfrm>
          <a:off x="3841395" y="309621"/>
          <a:ext cx="2067583" cy="1108948"/>
        </a:xfrm>
        <a:prstGeom prst="chevron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 dirty="0">
              <a:latin typeface="Times New Roman" pitchFamily="18" charset="0"/>
              <a:cs typeface="Times New Roman" pitchFamily="18" charset="0"/>
            </a:rPr>
            <a:t>Pozytywna opinia powiatowej rady zatrudnienia</a:t>
          </a:r>
        </a:p>
      </dsp:txBody>
      <dsp:txXfrm>
        <a:off x="4395869" y="309621"/>
        <a:ext cx="958635" cy="1108948"/>
      </dsp:txXfrm>
    </dsp:sp>
    <dsp:sp modelId="{B85F72A1-1C48-4554-9989-0EC2815FEFA4}">
      <dsp:nvSpPr>
        <dsp:cNvPr id="0" name=""/>
        <dsp:cNvSpPr/>
      </dsp:nvSpPr>
      <dsp:spPr>
        <a:xfrm>
          <a:off x="5697421" y="287006"/>
          <a:ext cx="2221725" cy="1154179"/>
        </a:xfrm>
        <a:prstGeom prst="chevron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 dirty="0">
              <a:latin typeface="Times New Roman" pitchFamily="18" charset="0"/>
              <a:cs typeface="Times New Roman" pitchFamily="18" charset="0"/>
            </a:rPr>
            <a:t>Uruchomienie nowego kierunku kształcenia</a:t>
          </a:r>
        </a:p>
      </dsp:txBody>
      <dsp:txXfrm>
        <a:off x="6274511" y="287006"/>
        <a:ext cx="1067546" cy="1154179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D1BE42-21C4-4FFD-B05B-ECA64FAC4B98}">
      <dsp:nvSpPr>
        <dsp:cNvPr id="0" name=""/>
        <dsp:cNvSpPr/>
      </dsp:nvSpPr>
      <dsp:spPr>
        <a:xfrm>
          <a:off x="3124230" y="2649687"/>
          <a:ext cx="1830611" cy="1830611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dirty="0">
              <a:latin typeface="Times New Roman" pitchFamily="18" charset="0"/>
              <a:cs typeface="Times New Roman" pitchFamily="18" charset="0"/>
            </a:rPr>
            <a:t>Obszary współpracy</a:t>
          </a:r>
        </a:p>
      </dsp:txBody>
      <dsp:txXfrm>
        <a:off x="3392317" y="2917774"/>
        <a:ext cx="1294437" cy="1294437"/>
      </dsp:txXfrm>
    </dsp:sp>
    <dsp:sp modelId="{DC2558DB-64D0-4EC2-BB8C-076A9B0A0C46}">
      <dsp:nvSpPr>
        <dsp:cNvPr id="0" name=""/>
        <dsp:cNvSpPr/>
      </dsp:nvSpPr>
      <dsp:spPr>
        <a:xfrm rot="10800000">
          <a:off x="988836" y="3304130"/>
          <a:ext cx="2017947" cy="521724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4013525-F1FA-4F99-BFDA-FDF624F072F5}">
      <dsp:nvSpPr>
        <dsp:cNvPr id="0" name=""/>
        <dsp:cNvSpPr/>
      </dsp:nvSpPr>
      <dsp:spPr>
        <a:xfrm>
          <a:off x="67964" y="3052421"/>
          <a:ext cx="1841745" cy="10251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>
              <a:latin typeface="Times New Roman" pitchFamily="18" charset="0"/>
              <a:cs typeface="Times New Roman" pitchFamily="18" charset="0"/>
            </a:rPr>
            <a:t>Organizowanie praktyk zawodowych</a:t>
          </a:r>
        </a:p>
      </dsp:txBody>
      <dsp:txXfrm>
        <a:off x="97989" y="3082446"/>
        <a:ext cx="1781695" cy="965092"/>
      </dsp:txXfrm>
    </dsp:sp>
    <dsp:sp modelId="{2869D584-6C5A-421B-9787-0C478167D85E}">
      <dsp:nvSpPr>
        <dsp:cNvPr id="0" name=""/>
        <dsp:cNvSpPr/>
      </dsp:nvSpPr>
      <dsp:spPr>
        <a:xfrm rot="12222941">
          <a:off x="1054486" y="2459243"/>
          <a:ext cx="2123548" cy="521724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BC8BA4C-C346-4EFC-9CEF-9DDD0F716081}">
      <dsp:nvSpPr>
        <dsp:cNvPr id="0" name=""/>
        <dsp:cNvSpPr/>
      </dsp:nvSpPr>
      <dsp:spPr>
        <a:xfrm>
          <a:off x="209681" y="1780490"/>
          <a:ext cx="1868937" cy="10251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>
              <a:latin typeface="Times New Roman" pitchFamily="18" charset="0"/>
              <a:cs typeface="Times New Roman" pitchFamily="18" charset="0"/>
            </a:rPr>
            <a:t>Prezentowanie oferty na targach organizowanych przez szkoły</a:t>
          </a:r>
        </a:p>
      </dsp:txBody>
      <dsp:txXfrm>
        <a:off x="239706" y="1810515"/>
        <a:ext cx="1808887" cy="965092"/>
      </dsp:txXfrm>
    </dsp:sp>
    <dsp:sp modelId="{64A9D5E6-A466-4C9A-AB83-040B29C50D67}">
      <dsp:nvSpPr>
        <dsp:cNvPr id="0" name=""/>
        <dsp:cNvSpPr/>
      </dsp:nvSpPr>
      <dsp:spPr>
        <a:xfrm rot="13714817">
          <a:off x="1518401" y="1695347"/>
          <a:ext cx="2203635" cy="521724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E3E5E4C-2500-4120-84DC-AEB49454BCD0}">
      <dsp:nvSpPr>
        <dsp:cNvPr id="0" name=""/>
        <dsp:cNvSpPr/>
      </dsp:nvSpPr>
      <dsp:spPr>
        <a:xfrm>
          <a:off x="956584" y="617403"/>
          <a:ext cx="1869411" cy="10251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>
              <a:latin typeface="Times New Roman" pitchFamily="18" charset="0"/>
              <a:cs typeface="Times New Roman" pitchFamily="18" charset="0"/>
            </a:rPr>
            <a:t>Konsultowanie tworzenia nowych kierunków kształcenia</a:t>
          </a:r>
        </a:p>
      </dsp:txBody>
      <dsp:txXfrm>
        <a:off x="986609" y="647428"/>
        <a:ext cx="1809361" cy="965092"/>
      </dsp:txXfrm>
    </dsp:sp>
    <dsp:sp modelId="{13F89357-87FF-42B1-ADB8-97934ED3C7D4}">
      <dsp:nvSpPr>
        <dsp:cNvPr id="0" name=""/>
        <dsp:cNvSpPr/>
      </dsp:nvSpPr>
      <dsp:spPr>
        <a:xfrm rot="16010722">
          <a:off x="2989580" y="1340456"/>
          <a:ext cx="1883459" cy="521724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0199B54-2A11-4B5E-9A5C-17B85187FAB8}">
      <dsp:nvSpPr>
        <dsp:cNvPr id="0" name=""/>
        <dsp:cNvSpPr/>
      </dsp:nvSpPr>
      <dsp:spPr>
        <a:xfrm>
          <a:off x="2948393" y="148444"/>
          <a:ext cx="1862184" cy="10251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300" kern="1200" dirty="0">
              <a:latin typeface="Times New Roman" pitchFamily="18" charset="0"/>
              <a:cs typeface="Times New Roman" pitchFamily="18" charset="0"/>
            </a:rPr>
            <a:t>Współuczestnictwo</a:t>
          </a:r>
          <a:br>
            <a:rPr lang="pl-PL" sz="1300" kern="1200" dirty="0">
              <a:latin typeface="Times New Roman" pitchFamily="18" charset="0"/>
              <a:cs typeface="Times New Roman" pitchFamily="18" charset="0"/>
            </a:rPr>
          </a:br>
          <a:r>
            <a:rPr lang="pl-PL" sz="1300" kern="1200" dirty="0">
              <a:latin typeface="Times New Roman" pitchFamily="18" charset="0"/>
              <a:cs typeface="Times New Roman" pitchFamily="18" charset="0"/>
            </a:rPr>
            <a:t> w projektach realizowanych ze środków Europejskiego Funduszu Społecznego</a:t>
          </a:r>
        </a:p>
      </dsp:txBody>
      <dsp:txXfrm>
        <a:off x="2978418" y="178469"/>
        <a:ext cx="1802134" cy="965092"/>
      </dsp:txXfrm>
    </dsp:sp>
    <dsp:sp modelId="{DEA2C17B-C60B-4823-9B3B-6BD97D835775}">
      <dsp:nvSpPr>
        <dsp:cNvPr id="0" name=""/>
        <dsp:cNvSpPr/>
      </dsp:nvSpPr>
      <dsp:spPr>
        <a:xfrm rot="18522936">
          <a:off x="4145912" y="1664494"/>
          <a:ext cx="2124845" cy="521724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EA034F3-F83C-4497-A95F-69733373E1AE}">
      <dsp:nvSpPr>
        <dsp:cNvPr id="0" name=""/>
        <dsp:cNvSpPr/>
      </dsp:nvSpPr>
      <dsp:spPr>
        <a:xfrm>
          <a:off x="5058708" y="583819"/>
          <a:ext cx="1919310" cy="10251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>
              <a:latin typeface="Times New Roman" pitchFamily="18" charset="0"/>
              <a:cs typeface="Times New Roman" pitchFamily="18" charset="0"/>
            </a:rPr>
            <a:t>Wspieranie szkół</a:t>
          </a:r>
          <a:br>
            <a:rPr lang="pl-PL" sz="1400" kern="1200" dirty="0">
              <a:latin typeface="Times New Roman" pitchFamily="18" charset="0"/>
              <a:cs typeface="Times New Roman" pitchFamily="18" charset="0"/>
            </a:rPr>
          </a:br>
          <a:r>
            <a:rPr lang="pl-PL" sz="1400" kern="1200" dirty="0">
              <a:latin typeface="Times New Roman" pitchFamily="18" charset="0"/>
              <a:cs typeface="Times New Roman" pitchFamily="18" charset="0"/>
            </a:rPr>
            <a:t>w zakresie wyposażenia bazy dydaktycznej</a:t>
          </a:r>
        </a:p>
      </dsp:txBody>
      <dsp:txXfrm>
        <a:off x="5088733" y="613844"/>
        <a:ext cx="1859260" cy="965092"/>
      </dsp:txXfrm>
    </dsp:sp>
    <dsp:sp modelId="{8D36D6FC-0143-4C09-B37C-A0CF1A6767D9}">
      <dsp:nvSpPr>
        <dsp:cNvPr id="0" name=""/>
        <dsp:cNvSpPr/>
      </dsp:nvSpPr>
      <dsp:spPr>
        <a:xfrm rot="20096367">
          <a:off x="4879995" y="2442958"/>
          <a:ext cx="2002494" cy="521724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FB21E82-F345-4E22-BB76-F01460D4E231}">
      <dsp:nvSpPr>
        <dsp:cNvPr id="0" name=""/>
        <dsp:cNvSpPr/>
      </dsp:nvSpPr>
      <dsp:spPr>
        <a:xfrm>
          <a:off x="5918181" y="1767145"/>
          <a:ext cx="1740102" cy="10251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>
              <a:latin typeface="Times New Roman" pitchFamily="18" charset="0"/>
              <a:cs typeface="Times New Roman" pitchFamily="18" charset="0"/>
            </a:rPr>
            <a:t>Organizowanie wycieczek dla uczniów na teren zakładów </a:t>
          </a:r>
          <a:r>
            <a:rPr lang="pl-PL" sz="1400" kern="1200" dirty="0" smtClean="0">
              <a:latin typeface="Times New Roman" pitchFamily="18" charset="0"/>
              <a:cs typeface="Times New Roman" pitchFamily="18" charset="0"/>
            </a:rPr>
            <a:t>pracy</a:t>
          </a:r>
          <a:endParaRPr lang="pl-PL" sz="1400" kern="1200" dirty="0"/>
        </a:p>
      </dsp:txBody>
      <dsp:txXfrm>
        <a:off x="5948206" y="1797170"/>
        <a:ext cx="1680052" cy="965092"/>
      </dsp:txXfrm>
    </dsp:sp>
    <dsp:sp modelId="{5C3C2F96-8BB9-41A0-8B08-A9CBC5E285E6}">
      <dsp:nvSpPr>
        <dsp:cNvPr id="0" name=""/>
        <dsp:cNvSpPr/>
      </dsp:nvSpPr>
      <dsp:spPr>
        <a:xfrm>
          <a:off x="5072289" y="3304130"/>
          <a:ext cx="2017947" cy="521724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BB4F764-663D-48DD-8B1F-41877F7073D1}">
      <dsp:nvSpPr>
        <dsp:cNvPr id="0" name=""/>
        <dsp:cNvSpPr/>
      </dsp:nvSpPr>
      <dsp:spPr>
        <a:xfrm>
          <a:off x="6147194" y="3052421"/>
          <a:ext cx="1886082" cy="10251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>
              <a:latin typeface="Times New Roman" pitchFamily="18" charset="0"/>
              <a:cs typeface="Times New Roman" pitchFamily="18" charset="0"/>
            </a:rPr>
            <a:t>Sponsoring </a:t>
          </a:r>
          <a:r>
            <a:rPr lang="pl-PL" sz="1400" kern="1200" dirty="0"/>
            <a:t>−</a:t>
          </a:r>
          <a:br>
            <a:rPr lang="pl-PL" sz="1400" kern="1200" dirty="0"/>
          </a:br>
          <a:r>
            <a:rPr lang="pl-PL" sz="1400" kern="1200" dirty="0">
              <a:latin typeface="Times New Roman" pitchFamily="18" charset="0"/>
              <a:cs typeface="Times New Roman" pitchFamily="18" charset="0"/>
            </a:rPr>
            <a:t>np. konkursów organizowanych przez szkoły</a:t>
          </a:r>
        </a:p>
      </dsp:txBody>
      <dsp:txXfrm>
        <a:off x="6177219" y="3082446"/>
        <a:ext cx="1826032" cy="965092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D1BE42-21C4-4FFD-B05B-ECA64FAC4B98}">
      <dsp:nvSpPr>
        <dsp:cNvPr id="0" name=""/>
        <dsp:cNvSpPr/>
      </dsp:nvSpPr>
      <dsp:spPr>
        <a:xfrm>
          <a:off x="2777120" y="2308178"/>
          <a:ext cx="1806981" cy="1806981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>
              <a:latin typeface="Times New Roman" pitchFamily="18" charset="0"/>
              <a:cs typeface="Times New Roman" pitchFamily="18" charset="0"/>
            </a:rPr>
            <a:t>Program Rozwojowy</a:t>
          </a:r>
        </a:p>
      </dsp:txBody>
      <dsp:txXfrm>
        <a:off x="3041746" y="2572804"/>
        <a:ext cx="1277729" cy="1277729"/>
      </dsp:txXfrm>
    </dsp:sp>
    <dsp:sp modelId="{DC2558DB-64D0-4EC2-BB8C-076A9B0A0C46}">
      <dsp:nvSpPr>
        <dsp:cNvPr id="0" name=""/>
        <dsp:cNvSpPr/>
      </dsp:nvSpPr>
      <dsp:spPr>
        <a:xfrm rot="10786526">
          <a:off x="946295" y="2961500"/>
          <a:ext cx="1730142" cy="51498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4013525-F1FA-4F99-BFDA-FDF624F072F5}">
      <dsp:nvSpPr>
        <dsp:cNvPr id="0" name=""/>
        <dsp:cNvSpPr/>
      </dsp:nvSpPr>
      <dsp:spPr>
        <a:xfrm>
          <a:off x="0" y="2772360"/>
          <a:ext cx="1892604" cy="9000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>
              <a:latin typeface="Times New Roman" pitchFamily="18" charset="0"/>
              <a:cs typeface="Times New Roman" pitchFamily="18" charset="0"/>
            </a:rPr>
            <a:t>Zaplanowany </a:t>
          </a:r>
          <a:r>
            <a:rPr lang="pl-PL" sz="1400" kern="1200" dirty="0" smtClean="0">
              <a:latin typeface="Times New Roman" pitchFamily="18" charset="0"/>
              <a:cs typeface="Times New Roman" pitchFamily="18" charset="0"/>
            </a:rPr>
            <a:t> w </a:t>
          </a:r>
          <a:r>
            <a:rPr lang="pl-PL" sz="1400" kern="1200" dirty="0">
              <a:latin typeface="Times New Roman" pitchFamily="18" charset="0"/>
              <a:cs typeface="Times New Roman" pitchFamily="18" charset="0"/>
            </a:rPr>
            <a:t>czasie</a:t>
          </a:r>
        </a:p>
      </dsp:txBody>
      <dsp:txXfrm>
        <a:off x="26362" y="2798722"/>
        <a:ext cx="1839880" cy="847327"/>
      </dsp:txXfrm>
    </dsp:sp>
    <dsp:sp modelId="{2869D584-6C5A-421B-9787-0C478167D85E}">
      <dsp:nvSpPr>
        <dsp:cNvPr id="0" name=""/>
        <dsp:cNvSpPr/>
      </dsp:nvSpPr>
      <dsp:spPr>
        <a:xfrm rot="12993156">
          <a:off x="1106720" y="1768280"/>
          <a:ext cx="1948640" cy="51498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BC8BA4C-C346-4EFC-9CEF-9DDD0F716081}">
      <dsp:nvSpPr>
        <dsp:cNvPr id="0" name=""/>
        <dsp:cNvSpPr/>
      </dsp:nvSpPr>
      <dsp:spPr>
        <a:xfrm>
          <a:off x="288034" y="1008124"/>
          <a:ext cx="2020648" cy="874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>
              <a:latin typeface="Times New Roman" pitchFamily="18" charset="0"/>
              <a:cs typeface="Times New Roman" pitchFamily="18" charset="0"/>
            </a:rPr>
            <a:t>Ukierunkowany na </a:t>
          </a:r>
          <a:r>
            <a:rPr lang="pl-PL" sz="1400" kern="1200" dirty="0">
              <a:latin typeface="Times New Roman" pitchFamily="18" charset="0"/>
              <a:cs typeface="Times New Roman" pitchFamily="18" charset="0"/>
            </a:rPr>
            <a:t>efekt</a:t>
          </a:r>
        </a:p>
      </dsp:txBody>
      <dsp:txXfrm>
        <a:off x="313655" y="1033745"/>
        <a:ext cx="1969406" cy="823526"/>
      </dsp:txXfrm>
    </dsp:sp>
    <dsp:sp modelId="{13F89357-87FF-42B1-ADB8-97934ED3C7D4}">
      <dsp:nvSpPr>
        <dsp:cNvPr id="0" name=""/>
        <dsp:cNvSpPr/>
      </dsp:nvSpPr>
      <dsp:spPr>
        <a:xfrm rot="16200000">
          <a:off x="2746041" y="1145050"/>
          <a:ext cx="1629512" cy="51498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0199B54-2A11-4B5E-9A5C-17B85187FAB8}">
      <dsp:nvSpPr>
        <dsp:cNvPr id="0" name=""/>
        <dsp:cNvSpPr/>
      </dsp:nvSpPr>
      <dsp:spPr>
        <a:xfrm>
          <a:off x="2477406" y="168391"/>
          <a:ext cx="2059100" cy="8423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ts val="16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spc="40" baseline="0" dirty="0">
              <a:latin typeface="Times New Roman" pitchFamily="18" charset="0"/>
              <a:cs typeface="Times New Roman" pitchFamily="18" charset="0"/>
            </a:rPr>
            <a:t>Wynika z diagnozy </a:t>
          </a:r>
          <a:r>
            <a:rPr lang="pl-PL" sz="1400" kern="1200" spc="40" baseline="0" dirty="0" smtClean="0">
              <a:latin typeface="Times New Roman" pitchFamily="18" charset="0"/>
              <a:cs typeface="Times New Roman" pitchFamily="18" charset="0"/>
            </a:rPr>
            <a:t>problemów i </a:t>
          </a:r>
          <a:r>
            <a:rPr lang="pl-PL" sz="1400" kern="1200" spc="40" baseline="0" dirty="0">
              <a:latin typeface="Times New Roman" pitchFamily="18" charset="0"/>
              <a:cs typeface="Times New Roman" pitchFamily="18" charset="0"/>
            </a:rPr>
            <a:t>potrzeb</a:t>
          </a:r>
        </a:p>
      </dsp:txBody>
      <dsp:txXfrm>
        <a:off x="2502078" y="193063"/>
        <a:ext cx="2009756" cy="793014"/>
      </dsp:txXfrm>
    </dsp:sp>
    <dsp:sp modelId="{8D36D6FC-0143-4C09-B37C-A0CF1A6767D9}">
      <dsp:nvSpPr>
        <dsp:cNvPr id="0" name=""/>
        <dsp:cNvSpPr/>
      </dsp:nvSpPr>
      <dsp:spPr>
        <a:xfrm rot="19190585">
          <a:off x="4225089" y="1655071"/>
          <a:ext cx="1990298" cy="51498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FB21E82-F345-4E22-BB76-F01460D4E231}">
      <dsp:nvSpPr>
        <dsp:cNvPr id="0" name=""/>
        <dsp:cNvSpPr/>
      </dsp:nvSpPr>
      <dsp:spPr>
        <a:xfrm>
          <a:off x="4965586" y="885441"/>
          <a:ext cx="2030450" cy="7707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>
              <a:latin typeface="Times New Roman" pitchFamily="18" charset="0"/>
              <a:cs typeface="Times New Roman" pitchFamily="18" charset="0"/>
            </a:rPr>
            <a:t>Zawiera wykonalne cele</a:t>
          </a:r>
          <a:endParaRPr lang="pl-PL" sz="1400" kern="1200" dirty="0"/>
        </a:p>
      </dsp:txBody>
      <dsp:txXfrm>
        <a:off x="4988160" y="908015"/>
        <a:ext cx="1985302" cy="725592"/>
      </dsp:txXfrm>
    </dsp:sp>
    <dsp:sp modelId="{5C3C2F96-8BB9-41A0-8B08-A9CBC5E285E6}">
      <dsp:nvSpPr>
        <dsp:cNvPr id="0" name=""/>
        <dsp:cNvSpPr/>
      </dsp:nvSpPr>
      <dsp:spPr>
        <a:xfrm rot="21586540">
          <a:off x="4684783" y="2946855"/>
          <a:ext cx="1730142" cy="51498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BB4F764-663D-48DD-8B1F-41877F7073D1}">
      <dsp:nvSpPr>
        <dsp:cNvPr id="0" name=""/>
        <dsp:cNvSpPr/>
      </dsp:nvSpPr>
      <dsp:spPr>
        <a:xfrm>
          <a:off x="5413015" y="2808314"/>
          <a:ext cx="2003808" cy="7852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>
              <a:latin typeface="Times New Roman" pitchFamily="18" charset="0"/>
              <a:cs typeface="Times New Roman" pitchFamily="18" charset="0"/>
            </a:rPr>
            <a:t>Wyodrębniony budżet zadaniowy</a:t>
          </a:r>
        </a:p>
      </dsp:txBody>
      <dsp:txXfrm>
        <a:off x="5436016" y="2831315"/>
        <a:ext cx="1957806" cy="7392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32CE98-83BA-49C4-A26F-5AC4D79404DE}">
      <dsp:nvSpPr>
        <dsp:cNvPr id="0" name=""/>
        <dsp:cNvSpPr/>
      </dsp:nvSpPr>
      <dsp:spPr>
        <a:xfrm>
          <a:off x="0" y="638214"/>
          <a:ext cx="8072493" cy="343174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26515" tIns="728980" rIns="626515" bIns="128016" numCol="1" spcCol="1270" anchor="t" anchorCtr="0">
          <a:noAutofit/>
        </a:bodyPr>
        <a:lstStyle/>
        <a:p>
          <a:pPr marL="723900" lvl="1" indent="-6286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800" kern="1200" dirty="0" smtClean="0"/>
            <a:t>Brak uczniów w zawodach: </a:t>
          </a:r>
          <a:r>
            <a:rPr lang="pl-PL" sz="1800" kern="1200" dirty="0" smtClean="0">
              <a:solidFill>
                <a:srgbClr val="40697D"/>
              </a:solidFill>
            </a:rPr>
            <a:t>blacharz, kominiarz, kowal, krawiec, monter izolacji budowlanych, ogrodnik i zegarmistrz</a:t>
          </a:r>
          <a:endParaRPr lang="pl-PL" sz="1800" kern="1200" dirty="0"/>
        </a:p>
        <a:p>
          <a:pPr marL="723900" lvl="1" indent="-6286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800" kern="1200" dirty="0" smtClean="0">
              <a:solidFill>
                <a:srgbClr val="40697D"/>
              </a:solidFill>
            </a:rPr>
            <a:t>Do 10 uczniów w następujących zawodach: cieśla, dekarz, malarz-tapeciarz, tapicer, fotograf, betoniarz-zbrojarz</a:t>
          </a:r>
          <a:endParaRPr lang="pl-PL" sz="1800" kern="1200" dirty="0"/>
        </a:p>
        <a:p>
          <a:pPr marL="723900" lvl="1" indent="-6286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800" kern="1200" dirty="0" smtClean="0">
              <a:solidFill>
                <a:srgbClr val="40697D"/>
              </a:solidFill>
            </a:rPr>
            <a:t>Ponad 500 uczniów w następujących zawodach: kucharz małej gastronomii, technik technologii żywności, technik żywienia i gospodarstwa domowego, technik pojazdów samochodowych, technik organizacji usług gastronomicznych</a:t>
          </a:r>
          <a:endParaRPr lang="pl-PL" sz="1800" kern="1200" dirty="0"/>
        </a:p>
      </dsp:txBody>
      <dsp:txXfrm>
        <a:off x="0" y="638214"/>
        <a:ext cx="8072493" cy="3431744"/>
      </dsp:txXfrm>
    </dsp:sp>
    <dsp:sp modelId="{5E9642B6-5BE6-4097-9A3D-C8E123D1287E}">
      <dsp:nvSpPr>
        <dsp:cNvPr id="0" name=""/>
        <dsp:cNvSpPr/>
      </dsp:nvSpPr>
      <dsp:spPr>
        <a:xfrm>
          <a:off x="142875" y="0"/>
          <a:ext cx="7686204" cy="698405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3585" tIns="0" rIns="213585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Duże zróżnicowanie liczby uczniów w poszczególnych zawodach   </a:t>
          </a:r>
          <a:endParaRPr lang="pl-PL" sz="2000" kern="1200" dirty="0"/>
        </a:p>
      </dsp:txBody>
      <dsp:txXfrm>
        <a:off x="176968" y="34093"/>
        <a:ext cx="7618018" cy="63021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EF9472-988E-4D12-896B-6AAA04548FEF}">
      <dsp:nvSpPr>
        <dsp:cNvPr id="0" name=""/>
        <dsp:cNvSpPr/>
      </dsp:nvSpPr>
      <dsp:spPr>
        <a:xfrm>
          <a:off x="1383" y="1288640"/>
          <a:ext cx="1834381" cy="183438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700" kern="1200" dirty="0" smtClean="0"/>
            <a:t>1590 absolwentów ZSZ</a:t>
          </a:r>
          <a:endParaRPr lang="pl-PL" sz="1700" kern="1200" dirty="0"/>
        </a:p>
      </dsp:txBody>
      <dsp:txXfrm>
        <a:off x="270022" y="1557279"/>
        <a:ext cx="1297103" cy="1297103"/>
      </dsp:txXfrm>
    </dsp:sp>
    <dsp:sp modelId="{C06A762F-5047-4ADE-9F06-DEFEDA173843}">
      <dsp:nvSpPr>
        <dsp:cNvPr id="0" name=""/>
        <dsp:cNvSpPr/>
      </dsp:nvSpPr>
      <dsp:spPr>
        <a:xfrm>
          <a:off x="1984716" y="1673860"/>
          <a:ext cx="1063941" cy="1063941"/>
        </a:xfrm>
        <a:prstGeom prst="mathPlus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400" kern="1200"/>
        </a:p>
      </dsp:txBody>
      <dsp:txXfrm>
        <a:off x="2125741" y="2080711"/>
        <a:ext cx="781891" cy="250239"/>
      </dsp:txXfrm>
    </dsp:sp>
    <dsp:sp modelId="{0CCF2E91-C217-41F8-8E9B-F1733CF6C281}">
      <dsp:nvSpPr>
        <dsp:cNvPr id="0" name=""/>
        <dsp:cNvSpPr/>
      </dsp:nvSpPr>
      <dsp:spPr>
        <a:xfrm>
          <a:off x="3197609" y="1288640"/>
          <a:ext cx="1834381" cy="1834381"/>
        </a:xfrm>
        <a:prstGeom prst="ellipse">
          <a:avLst/>
        </a:prstGeom>
        <a:solidFill>
          <a:schemeClr val="accent4">
            <a:hueOff val="6326089"/>
            <a:satOff val="-793"/>
            <a:lumOff val="-1617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700" kern="1200" dirty="0" smtClean="0"/>
            <a:t>4392 absolwentów techników</a:t>
          </a:r>
          <a:endParaRPr lang="pl-PL" sz="1700" kern="1200" dirty="0"/>
        </a:p>
      </dsp:txBody>
      <dsp:txXfrm>
        <a:off x="3466248" y="1557279"/>
        <a:ext cx="1297103" cy="1297103"/>
      </dsp:txXfrm>
    </dsp:sp>
    <dsp:sp modelId="{9F0ED785-50EE-476D-BFA9-E514F2F4EDB1}">
      <dsp:nvSpPr>
        <dsp:cNvPr id="0" name=""/>
        <dsp:cNvSpPr/>
      </dsp:nvSpPr>
      <dsp:spPr>
        <a:xfrm>
          <a:off x="5180942" y="1673860"/>
          <a:ext cx="1063941" cy="1063941"/>
        </a:xfrm>
        <a:prstGeom prst="mathEqual">
          <a:avLst/>
        </a:prstGeom>
        <a:solidFill>
          <a:schemeClr val="accent4">
            <a:hueOff val="12652178"/>
            <a:satOff val="-1586"/>
            <a:lumOff val="-3235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400" kern="1200"/>
        </a:p>
      </dsp:txBody>
      <dsp:txXfrm>
        <a:off x="5321967" y="1893032"/>
        <a:ext cx="781891" cy="625597"/>
      </dsp:txXfrm>
    </dsp:sp>
    <dsp:sp modelId="{D827E3AA-5F24-4A68-B514-E3A415A865CD}">
      <dsp:nvSpPr>
        <dsp:cNvPr id="0" name=""/>
        <dsp:cNvSpPr/>
      </dsp:nvSpPr>
      <dsp:spPr>
        <a:xfrm>
          <a:off x="6393835" y="1288640"/>
          <a:ext cx="1834381" cy="1834381"/>
        </a:xfrm>
        <a:prstGeom prst="ellipse">
          <a:avLst/>
        </a:prstGeom>
        <a:solidFill>
          <a:schemeClr val="accent4">
            <a:hueOff val="12652178"/>
            <a:satOff val="-1586"/>
            <a:lumOff val="-3235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700" kern="1200" dirty="0" smtClean="0"/>
            <a:t>Łączna liczba 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700" kern="1200" dirty="0" smtClean="0"/>
            <a:t>5982</a:t>
          </a:r>
          <a:endParaRPr lang="pl-PL" sz="1700" kern="1200" dirty="0"/>
        </a:p>
      </dsp:txBody>
      <dsp:txXfrm>
        <a:off x="6662474" y="1557279"/>
        <a:ext cx="1297103" cy="12971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4C6923-EBC8-4940-A0E5-5F54EAB26AB5}">
      <dsp:nvSpPr>
        <dsp:cNvPr id="0" name=""/>
        <dsp:cNvSpPr/>
      </dsp:nvSpPr>
      <dsp:spPr>
        <a:xfrm>
          <a:off x="3641547" y="0"/>
          <a:ext cx="1213849" cy="658358"/>
        </a:xfrm>
        <a:prstGeom prst="trapezoid">
          <a:avLst>
            <a:gd name="adj" fmla="val 92188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400" kern="1200" dirty="0"/>
        </a:p>
      </dsp:txBody>
      <dsp:txXfrm>
        <a:off x="3641547" y="0"/>
        <a:ext cx="1213849" cy="658358"/>
      </dsp:txXfrm>
    </dsp:sp>
    <dsp:sp modelId="{7E72C330-2968-4960-BA84-E08982EA3B69}">
      <dsp:nvSpPr>
        <dsp:cNvPr id="0" name=""/>
        <dsp:cNvSpPr/>
      </dsp:nvSpPr>
      <dsp:spPr>
        <a:xfrm>
          <a:off x="3034622" y="658358"/>
          <a:ext cx="2427698" cy="658358"/>
        </a:xfrm>
        <a:prstGeom prst="trapezoid">
          <a:avLst>
            <a:gd name="adj" fmla="val 92188"/>
          </a:avLst>
        </a:prstGeom>
        <a:solidFill>
          <a:schemeClr val="accent2">
            <a:hueOff val="2101170"/>
            <a:satOff val="-289"/>
            <a:lumOff val="-156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/>
            <a:t>Technik technologii żywności - 252</a:t>
          </a:r>
          <a:endParaRPr lang="pl-PL" sz="1400" kern="1200" dirty="0"/>
        </a:p>
      </dsp:txBody>
      <dsp:txXfrm>
        <a:off x="3459470" y="658358"/>
        <a:ext cx="1578003" cy="658358"/>
      </dsp:txXfrm>
    </dsp:sp>
    <dsp:sp modelId="{EDD684FB-EA72-4482-BFC2-C8D3FCF0330D}">
      <dsp:nvSpPr>
        <dsp:cNvPr id="0" name=""/>
        <dsp:cNvSpPr/>
      </dsp:nvSpPr>
      <dsp:spPr>
        <a:xfrm>
          <a:off x="2427698" y="1316717"/>
          <a:ext cx="3641547" cy="658358"/>
        </a:xfrm>
        <a:prstGeom prst="trapezoid">
          <a:avLst>
            <a:gd name="adj" fmla="val 92188"/>
          </a:avLst>
        </a:prstGeom>
        <a:solidFill>
          <a:schemeClr val="accent2">
            <a:hueOff val="4202341"/>
            <a:satOff val="-578"/>
            <a:lumOff val="-31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 smtClean="0"/>
            <a:t>Technik hotelarstwa - 268</a:t>
          </a:r>
          <a:endParaRPr lang="pl-PL" sz="1800" kern="1200" dirty="0"/>
        </a:p>
      </dsp:txBody>
      <dsp:txXfrm>
        <a:off x="3064969" y="1316717"/>
        <a:ext cx="2367005" cy="658358"/>
      </dsp:txXfrm>
    </dsp:sp>
    <dsp:sp modelId="{175711CE-C442-439A-82CD-43071C411A92}">
      <dsp:nvSpPr>
        <dsp:cNvPr id="0" name=""/>
        <dsp:cNvSpPr/>
      </dsp:nvSpPr>
      <dsp:spPr>
        <a:xfrm>
          <a:off x="1803876" y="1980066"/>
          <a:ext cx="4855396" cy="658358"/>
        </a:xfrm>
        <a:prstGeom prst="trapezoid">
          <a:avLst>
            <a:gd name="adj" fmla="val 92188"/>
          </a:avLst>
        </a:prstGeom>
        <a:solidFill>
          <a:schemeClr val="accent2">
            <a:hueOff val="6303511"/>
            <a:satOff val="-867"/>
            <a:lumOff val="-470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 smtClean="0"/>
            <a:t>Technik informatyk - 350</a:t>
          </a:r>
          <a:endParaRPr lang="pl-PL" sz="1800" kern="1200" dirty="0"/>
        </a:p>
      </dsp:txBody>
      <dsp:txXfrm>
        <a:off x="2653571" y="1980066"/>
        <a:ext cx="3156007" cy="658358"/>
      </dsp:txXfrm>
    </dsp:sp>
    <dsp:sp modelId="{7F904F15-B747-49B7-AFE8-115B338AE973}">
      <dsp:nvSpPr>
        <dsp:cNvPr id="0" name=""/>
        <dsp:cNvSpPr/>
      </dsp:nvSpPr>
      <dsp:spPr>
        <a:xfrm>
          <a:off x="1213849" y="2633435"/>
          <a:ext cx="6069245" cy="658358"/>
        </a:xfrm>
        <a:prstGeom prst="trapezoid">
          <a:avLst>
            <a:gd name="adj" fmla="val 92188"/>
          </a:avLst>
        </a:prstGeom>
        <a:solidFill>
          <a:schemeClr val="accent2">
            <a:hueOff val="8404681"/>
            <a:satOff val="-1156"/>
            <a:lumOff val="-627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800" kern="1200" dirty="0" smtClean="0"/>
            <a:t>Technik rolnik - 441</a:t>
          </a:r>
          <a:endParaRPr lang="pl-PL" sz="2800" kern="1200" dirty="0"/>
        </a:p>
      </dsp:txBody>
      <dsp:txXfrm>
        <a:off x="2275967" y="2633435"/>
        <a:ext cx="3945009" cy="658358"/>
      </dsp:txXfrm>
    </dsp:sp>
    <dsp:sp modelId="{EC3A51FA-1E45-410E-88C6-51A3569AD7D3}">
      <dsp:nvSpPr>
        <dsp:cNvPr id="0" name=""/>
        <dsp:cNvSpPr/>
      </dsp:nvSpPr>
      <dsp:spPr>
        <a:xfrm>
          <a:off x="634309" y="3283512"/>
          <a:ext cx="7283094" cy="658358"/>
        </a:xfrm>
        <a:prstGeom prst="trapezoid">
          <a:avLst>
            <a:gd name="adj" fmla="val 92188"/>
          </a:avLst>
        </a:prstGeom>
        <a:solidFill>
          <a:schemeClr val="accent2">
            <a:hueOff val="10505851"/>
            <a:satOff val="-1445"/>
            <a:lumOff val="-78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200" kern="1200" dirty="0" smtClean="0"/>
            <a:t>Technik mechanik - 573</a:t>
          </a:r>
          <a:endParaRPr lang="pl-PL" sz="3200" kern="1200" dirty="0"/>
        </a:p>
      </dsp:txBody>
      <dsp:txXfrm>
        <a:off x="1908850" y="3283512"/>
        <a:ext cx="4734011" cy="658358"/>
      </dsp:txXfrm>
    </dsp:sp>
    <dsp:sp modelId="{6B305292-CB78-49C0-95F7-C32257AB20CF}">
      <dsp:nvSpPr>
        <dsp:cNvPr id="0" name=""/>
        <dsp:cNvSpPr/>
      </dsp:nvSpPr>
      <dsp:spPr>
        <a:xfrm>
          <a:off x="0" y="3950153"/>
          <a:ext cx="8496944" cy="658358"/>
        </a:xfrm>
        <a:prstGeom prst="trapezoid">
          <a:avLst>
            <a:gd name="adj" fmla="val 92188"/>
          </a:avLst>
        </a:prstGeom>
        <a:solidFill>
          <a:schemeClr val="accent2">
            <a:hueOff val="12607021"/>
            <a:satOff val="-1734"/>
            <a:lumOff val="-941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990" tIns="46990" rIns="46990" bIns="4699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700" kern="1200" dirty="0" smtClean="0"/>
            <a:t>Technik ekonomista - 668</a:t>
          </a:r>
          <a:endParaRPr lang="pl-PL" sz="3700" kern="1200" dirty="0"/>
        </a:p>
      </dsp:txBody>
      <dsp:txXfrm>
        <a:off x="1486965" y="3950153"/>
        <a:ext cx="5523013" cy="65835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3C02F5-FE5B-42AE-BE60-8903FBD3F9F7}">
      <dsp:nvSpPr>
        <dsp:cNvPr id="0" name=""/>
        <dsp:cNvSpPr/>
      </dsp:nvSpPr>
      <dsp:spPr>
        <a:xfrm rot="10800000">
          <a:off x="0" y="0"/>
          <a:ext cx="6096000" cy="812799"/>
        </a:xfrm>
        <a:prstGeom prst="trapezoid">
          <a:avLst>
            <a:gd name="adj" fmla="val 75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kern="1200" dirty="0" smtClean="0">
              <a:solidFill>
                <a:schemeClr val="bg1"/>
              </a:solidFill>
            </a:rPr>
            <a:t>Mechanik pojazdów samochodowych - 364</a:t>
          </a:r>
          <a:endParaRPr lang="pl-PL" sz="2600" kern="1200" dirty="0">
            <a:solidFill>
              <a:schemeClr val="bg1"/>
            </a:solidFill>
          </a:endParaRPr>
        </a:p>
      </dsp:txBody>
      <dsp:txXfrm rot="-10800000">
        <a:off x="1066799" y="0"/>
        <a:ext cx="3962400" cy="812799"/>
      </dsp:txXfrm>
    </dsp:sp>
    <dsp:sp modelId="{789CB10A-647E-4AF9-9ADD-8FE4D35F69B0}">
      <dsp:nvSpPr>
        <dsp:cNvPr id="0" name=""/>
        <dsp:cNvSpPr/>
      </dsp:nvSpPr>
      <dsp:spPr>
        <a:xfrm rot="10800000">
          <a:off x="609599" y="812799"/>
          <a:ext cx="4876800" cy="812799"/>
        </a:xfrm>
        <a:prstGeom prst="trapezoid">
          <a:avLst>
            <a:gd name="adj" fmla="val 75000"/>
          </a:avLst>
        </a:prstGeom>
        <a:solidFill>
          <a:schemeClr val="accent5">
            <a:hueOff val="-3161331"/>
            <a:satOff val="564"/>
            <a:lumOff val="4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>
              <a:solidFill>
                <a:schemeClr val="bg1"/>
              </a:solidFill>
            </a:rPr>
            <a:t>Kucharz małej gastronomii - 198</a:t>
          </a:r>
          <a:endParaRPr lang="pl-PL" sz="2400" kern="1200" dirty="0">
            <a:solidFill>
              <a:schemeClr val="bg1"/>
            </a:solidFill>
          </a:endParaRPr>
        </a:p>
      </dsp:txBody>
      <dsp:txXfrm rot="-10800000">
        <a:off x="1463039" y="812799"/>
        <a:ext cx="3169920" cy="812799"/>
      </dsp:txXfrm>
    </dsp:sp>
    <dsp:sp modelId="{E01DDF67-5AD4-4958-8DDA-84B9EBB1755E}">
      <dsp:nvSpPr>
        <dsp:cNvPr id="0" name=""/>
        <dsp:cNvSpPr/>
      </dsp:nvSpPr>
      <dsp:spPr>
        <a:xfrm rot="10800000">
          <a:off x="1219199" y="1625599"/>
          <a:ext cx="3657600" cy="812799"/>
        </a:xfrm>
        <a:prstGeom prst="trapezoid">
          <a:avLst>
            <a:gd name="adj" fmla="val 75000"/>
          </a:avLst>
        </a:prstGeom>
        <a:solidFill>
          <a:schemeClr val="accent5">
            <a:hueOff val="-6322663"/>
            <a:satOff val="1129"/>
            <a:lumOff val="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>
              <a:solidFill>
                <a:schemeClr val="bg1"/>
              </a:solidFill>
            </a:rPr>
            <a:t>Fryzjer -119</a:t>
          </a:r>
          <a:endParaRPr lang="pl-PL" sz="2400" kern="1200" dirty="0">
            <a:solidFill>
              <a:schemeClr val="bg1"/>
            </a:solidFill>
          </a:endParaRPr>
        </a:p>
      </dsp:txBody>
      <dsp:txXfrm rot="-10800000">
        <a:off x="1859279" y="1625599"/>
        <a:ext cx="2377440" cy="812799"/>
      </dsp:txXfrm>
    </dsp:sp>
    <dsp:sp modelId="{E3B0886B-4B65-4FE0-8BA7-AC0929FC4A1F}">
      <dsp:nvSpPr>
        <dsp:cNvPr id="0" name=""/>
        <dsp:cNvSpPr/>
      </dsp:nvSpPr>
      <dsp:spPr>
        <a:xfrm rot="10800000">
          <a:off x="1828800" y="2438400"/>
          <a:ext cx="2438400" cy="812799"/>
        </a:xfrm>
        <a:prstGeom prst="trapezoid">
          <a:avLst>
            <a:gd name="adj" fmla="val 75000"/>
          </a:avLst>
        </a:prstGeom>
        <a:solidFill>
          <a:schemeClr val="accent5">
            <a:hueOff val="-9483994"/>
            <a:satOff val="1693"/>
            <a:lumOff val="14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b="1" kern="1200" dirty="0" smtClean="0">
              <a:solidFill>
                <a:schemeClr val="bg1"/>
              </a:solidFill>
            </a:rPr>
            <a:t>Cukiernik - 115</a:t>
          </a:r>
          <a:endParaRPr lang="pl-PL" sz="2400" b="1" kern="1200" dirty="0">
            <a:solidFill>
              <a:schemeClr val="bg1"/>
            </a:solidFill>
          </a:endParaRPr>
        </a:p>
      </dsp:txBody>
      <dsp:txXfrm rot="-10800000">
        <a:off x="2255520" y="2438400"/>
        <a:ext cx="1584960" cy="812799"/>
      </dsp:txXfrm>
    </dsp:sp>
    <dsp:sp modelId="{632264C5-6E26-4761-9BFF-3E17AE32B6C0}">
      <dsp:nvSpPr>
        <dsp:cNvPr id="0" name=""/>
        <dsp:cNvSpPr/>
      </dsp:nvSpPr>
      <dsp:spPr>
        <a:xfrm rot="10800000">
          <a:off x="2438400" y="3251199"/>
          <a:ext cx="1219200" cy="812799"/>
        </a:xfrm>
        <a:prstGeom prst="trapezoid">
          <a:avLst>
            <a:gd name="adj" fmla="val 75000"/>
          </a:avLst>
        </a:prstGeom>
        <a:solidFill>
          <a:schemeClr val="accent5">
            <a:hueOff val="-12645325"/>
            <a:satOff val="2258"/>
            <a:lumOff val="19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2000" b="1" kern="1200" dirty="0">
            <a:solidFill>
              <a:srgbClr val="002060"/>
            </a:solidFill>
          </a:endParaRPr>
        </a:p>
      </dsp:txBody>
      <dsp:txXfrm rot="-10800000">
        <a:off x="2438400" y="3251199"/>
        <a:ext cx="1219200" cy="81279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8382DB-ECC6-4678-BA86-0243457C1A11}">
      <dsp:nvSpPr>
        <dsp:cNvPr id="0" name=""/>
        <dsp:cNvSpPr/>
      </dsp:nvSpPr>
      <dsp:spPr>
        <a:xfrm>
          <a:off x="0" y="619359"/>
          <a:ext cx="8319268" cy="52767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200" kern="1200" dirty="0" smtClean="0">
              <a:solidFill>
                <a:srgbClr val="40697D"/>
              </a:solidFill>
            </a:rPr>
            <a:t>82% absolwentów przystąpiło do egzaminów</a:t>
          </a:r>
          <a:endParaRPr lang="pl-PL" sz="2200" kern="1200" dirty="0">
            <a:solidFill>
              <a:srgbClr val="40697D"/>
            </a:solidFill>
          </a:endParaRPr>
        </a:p>
      </dsp:txBody>
      <dsp:txXfrm>
        <a:off x="25759" y="645118"/>
        <a:ext cx="8267750" cy="476152"/>
      </dsp:txXfrm>
    </dsp:sp>
    <dsp:sp modelId="{89141A07-76FE-4AD7-9937-755D17B7AFA7}">
      <dsp:nvSpPr>
        <dsp:cNvPr id="0" name=""/>
        <dsp:cNvSpPr/>
      </dsp:nvSpPr>
      <dsp:spPr>
        <a:xfrm>
          <a:off x="0" y="1210389"/>
          <a:ext cx="8319268" cy="527670"/>
        </a:xfrm>
        <a:prstGeom prst="roundRect">
          <a:avLst/>
        </a:prstGeom>
        <a:solidFill>
          <a:schemeClr val="accent2">
            <a:hueOff val="4202341"/>
            <a:satOff val="-578"/>
            <a:lumOff val="-31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200" kern="1200" dirty="0" smtClean="0">
              <a:solidFill>
                <a:srgbClr val="40697D"/>
              </a:solidFill>
            </a:rPr>
            <a:t>64% absolwentów zaliczyło egzamin</a:t>
          </a:r>
          <a:endParaRPr lang="pl-PL" sz="2200" kern="1200" dirty="0">
            <a:solidFill>
              <a:srgbClr val="40697D"/>
            </a:solidFill>
          </a:endParaRPr>
        </a:p>
      </dsp:txBody>
      <dsp:txXfrm>
        <a:off x="25759" y="1236148"/>
        <a:ext cx="8267750" cy="476152"/>
      </dsp:txXfrm>
    </dsp:sp>
    <dsp:sp modelId="{AD504910-50D5-4194-8FC6-7D47A74FF5E1}">
      <dsp:nvSpPr>
        <dsp:cNvPr id="0" name=""/>
        <dsp:cNvSpPr/>
      </dsp:nvSpPr>
      <dsp:spPr>
        <a:xfrm>
          <a:off x="0" y="1801419"/>
          <a:ext cx="8319268" cy="527670"/>
        </a:xfrm>
        <a:prstGeom prst="roundRect">
          <a:avLst/>
        </a:prstGeom>
        <a:solidFill>
          <a:schemeClr val="accent2">
            <a:hueOff val="8404681"/>
            <a:satOff val="-1156"/>
            <a:lumOff val="-627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200" kern="1200" dirty="0" smtClean="0">
              <a:solidFill>
                <a:srgbClr val="40697D"/>
              </a:solidFill>
            </a:rPr>
            <a:t>84% tych, którzy przystąpili, zdało część teoretyczną egzaminu</a:t>
          </a:r>
          <a:endParaRPr lang="pl-PL" sz="2200" kern="1200" dirty="0">
            <a:solidFill>
              <a:srgbClr val="40697D"/>
            </a:solidFill>
          </a:endParaRPr>
        </a:p>
      </dsp:txBody>
      <dsp:txXfrm>
        <a:off x="25759" y="1827178"/>
        <a:ext cx="8267750" cy="476152"/>
      </dsp:txXfrm>
    </dsp:sp>
    <dsp:sp modelId="{C884C5A8-8ACD-45B0-8BD8-D52C14336F9C}">
      <dsp:nvSpPr>
        <dsp:cNvPr id="0" name=""/>
        <dsp:cNvSpPr/>
      </dsp:nvSpPr>
      <dsp:spPr>
        <a:xfrm>
          <a:off x="0" y="2392450"/>
          <a:ext cx="8319268" cy="527670"/>
        </a:xfrm>
        <a:prstGeom prst="roundRect">
          <a:avLst/>
        </a:prstGeom>
        <a:solidFill>
          <a:schemeClr val="accent2">
            <a:hueOff val="12607021"/>
            <a:satOff val="-1734"/>
            <a:lumOff val="-941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200" kern="1200" dirty="0" smtClean="0">
              <a:solidFill>
                <a:srgbClr val="40697D"/>
              </a:solidFill>
            </a:rPr>
            <a:t>70% tych, którzy przystąpili, zdało część praktyczną egzaminu</a:t>
          </a:r>
          <a:endParaRPr lang="pl-PL" sz="2200" kern="1200" dirty="0">
            <a:solidFill>
              <a:srgbClr val="40697D"/>
            </a:solidFill>
          </a:endParaRPr>
        </a:p>
      </dsp:txBody>
      <dsp:txXfrm>
        <a:off x="25759" y="2418209"/>
        <a:ext cx="8267750" cy="47615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DD3C2B-F04F-4555-90AE-1D9D87EB9653}">
      <dsp:nvSpPr>
        <dsp:cNvPr id="0" name=""/>
        <dsp:cNvSpPr/>
      </dsp:nvSpPr>
      <dsp:spPr>
        <a:xfrm>
          <a:off x="4439" y="0"/>
          <a:ext cx="2663923" cy="2194575"/>
        </a:xfrm>
        <a:prstGeom prst="upArrow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007BEE-0B95-4B95-8C8A-4AC3F1F484BF}">
      <dsp:nvSpPr>
        <dsp:cNvPr id="0" name=""/>
        <dsp:cNvSpPr/>
      </dsp:nvSpPr>
      <dsp:spPr>
        <a:xfrm>
          <a:off x="2849519" y="201198"/>
          <a:ext cx="3841829" cy="21945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0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/>
            <a:t>m. Białystok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/>
            <a:t>m. Suwałki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/>
            <a:t>Powiat augustowski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/>
            <a:t>Powiat grajewski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/>
            <a:t>Powiat kolneński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/>
            <a:t>Powiat sejneński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/>
            <a:t>Powiat zambrowski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8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800" kern="1200" dirty="0"/>
        </a:p>
      </dsp:txBody>
      <dsp:txXfrm>
        <a:off x="2849519" y="201198"/>
        <a:ext cx="3841829" cy="2194575"/>
      </dsp:txXfrm>
    </dsp:sp>
    <dsp:sp modelId="{3E6C30B6-E848-47D0-BBE7-33EC33C58A55}">
      <dsp:nvSpPr>
        <dsp:cNvPr id="0" name=""/>
        <dsp:cNvSpPr/>
      </dsp:nvSpPr>
      <dsp:spPr>
        <a:xfrm>
          <a:off x="803616" y="2377456"/>
          <a:ext cx="2663923" cy="2194575"/>
        </a:xfrm>
        <a:prstGeom prst="downArrow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B84B52-9C4C-406D-A620-F72E443D963C}">
      <dsp:nvSpPr>
        <dsp:cNvPr id="0" name=""/>
        <dsp:cNvSpPr/>
      </dsp:nvSpPr>
      <dsp:spPr>
        <a:xfrm>
          <a:off x="2777554" y="2073420"/>
          <a:ext cx="4520596" cy="21945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0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/>
            <a:t>Powiat białostocki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/>
            <a:t>Powiat bielski</a:t>
          </a:r>
          <a:endParaRPr lang="pl-PL" sz="1400" kern="1200" dirty="0"/>
        </a:p>
      </dsp:txBody>
      <dsp:txXfrm>
        <a:off x="2777554" y="2073420"/>
        <a:ext cx="4520596" cy="219457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7F4718-62C9-490C-8DC2-EAC39FF6BFE7}">
      <dsp:nvSpPr>
        <dsp:cNvPr id="0" name=""/>
        <dsp:cNvSpPr/>
      </dsp:nvSpPr>
      <dsp:spPr>
        <a:xfrm rot="21300000">
          <a:off x="22922" y="1549861"/>
          <a:ext cx="8183755" cy="883315"/>
        </a:xfrm>
        <a:prstGeom prst="mathMinus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38CB17-24E8-497C-83CD-70ED3F8080F1}">
      <dsp:nvSpPr>
        <dsp:cNvPr id="0" name=""/>
        <dsp:cNvSpPr/>
      </dsp:nvSpPr>
      <dsp:spPr>
        <a:xfrm>
          <a:off x="987552" y="199151"/>
          <a:ext cx="2468880" cy="1593215"/>
        </a:xfrm>
        <a:prstGeom prst="downArrow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89A699-5C18-4547-82C6-84FC9723B397}">
      <dsp:nvSpPr>
        <dsp:cNvPr id="0" name=""/>
        <dsp:cNvSpPr/>
      </dsp:nvSpPr>
      <dsp:spPr>
        <a:xfrm>
          <a:off x="4361687" y="0"/>
          <a:ext cx="2633472" cy="1672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500" kern="1200" dirty="0" smtClean="0"/>
            <a:t>Powyżej średniej krajowej: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500" kern="1200" dirty="0" smtClean="0"/>
            <a:t>Technik budownictwa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500" kern="1200" dirty="0" smtClean="0"/>
            <a:t>Technik hotelarstwa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500" kern="1200" dirty="0" smtClean="0"/>
            <a:t>Technik informatyk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500" kern="1200" dirty="0" smtClean="0"/>
            <a:t>Technik mechanik</a:t>
          </a:r>
          <a:endParaRPr lang="pl-PL" sz="1500" kern="1200" dirty="0"/>
        </a:p>
      </dsp:txBody>
      <dsp:txXfrm>
        <a:off x="4361687" y="0"/>
        <a:ext cx="2633472" cy="1672875"/>
      </dsp:txXfrm>
    </dsp:sp>
    <dsp:sp modelId="{04EB46E2-76F2-48E1-9FDC-585A32A82866}">
      <dsp:nvSpPr>
        <dsp:cNvPr id="0" name=""/>
        <dsp:cNvSpPr/>
      </dsp:nvSpPr>
      <dsp:spPr>
        <a:xfrm>
          <a:off x="4773167" y="2190670"/>
          <a:ext cx="2468880" cy="1593215"/>
        </a:xfrm>
        <a:prstGeom prst="upArrow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57FFE0-3E3A-4F0E-B5A1-F4132B873D25}">
      <dsp:nvSpPr>
        <dsp:cNvPr id="0" name=""/>
        <dsp:cNvSpPr/>
      </dsp:nvSpPr>
      <dsp:spPr>
        <a:xfrm>
          <a:off x="558928" y="2310162"/>
          <a:ext cx="3984495" cy="1672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500" kern="1200" smtClean="0"/>
            <a:t>Poniżej średniej krajowej: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500" kern="1200" smtClean="0"/>
            <a:t>Mechanik pojazdów samochodowych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500" kern="1200" smtClean="0"/>
            <a:t>Technik ekonomista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500" kern="1200" smtClean="0"/>
            <a:t>Technik rolnik</a:t>
          </a:r>
          <a:endParaRPr lang="pl-PL" sz="1500" kern="1200" dirty="0"/>
        </a:p>
      </dsp:txBody>
      <dsp:txXfrm>
        <a:off x="558928" y="2310162"/>
        <a:ext cx="3984495" cy="167287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AD6B2B-3658-481C-A310-0C8DC14324FA}">
      <dsp:nvSpPr>
        <dsp:cNvPr id="0" name=""/>
        <dsp:cNvSpPr/>
      </dsp:nvSpPr>
      <dsp:spPr>
        <a:xfrm>
          <a:off x="34" y="154132"/>
          <a:ext cx="3263882" cy="75958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500" kern="1200" dirty="0" smtClean="0"/>
            <a:t>Zawody, w których odsetek bezrobotnych absolwentów jest największy:</a:t>
          </a:r>
          <a:endParaRPr lang="pl-PL" sz="1500" kern="1200" dirty="0"/>
        </a:p>
      </dsp:txBody>
      <dsp:txXfrm>
        <a:off x="34" y="154132"/>
        <a:ext cx="3263882" cy="759582"/>
      </dsp:txXfrm>
    </dsp:sp>
    <dsp:sp modelId="{F1BE2903-7BA5-4789-8993-B7A7F9BE1337}">
      <dsp:nvSpPr>
        <dsp:cNvPr id="0" name=""/>
        <dsp:cNvSpPr/>
      </dsp:nvSpPr>
      <dsp:spPr>
        <a:xfrm>
          <a:off x="34" y="913715"/>
          <a:ext cx="3263882" cy="296460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500" kern="1200" dirty="0" smtClean="0"/>
            <a:t>operator obrabiarek</a:t>
          </a:r>
          <a:r>
            <a:rPr lang="pl-PL" sz="1500" kern="1200" baseline="0" dirty="0" smtClean="0"/>
            <a:t> skrawających (47,8%), </a:t>
          </a:r>
          <a:endParaRPr lang="pl-PL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500" kern="1200" baseline="0" dirty="0" smtClean="0"/>
            <a:t>blacharz samochodowy (41,5%), </a:t>
          </a:r>
          <a:endParaRPr lang="pl-PL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500" kern="1200" baseline="0" dirty="0" smtClean="0"/>
            <a:t>rolnik (28,3%), </a:t>
          </a:r>
          <a:endParaRPr lang="pl-PL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500" kern="1200" baseline="0" dirty="0" smtClean="0"/>
            <a:t>stolarz (28,3%), </a:t>
          </a:r>
          <a:endParaRPr lang="pl-PL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500" kern="1200" baseline="0" dirty="0" smtClean="0"/>
            <a:t>technik urządzeń sanitarnych (28%), </a:t>
          </a:r>
          <a:endParaRPr lang="pl-PL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500" kern="1200" baseline="0" dirty="0" smtClean="0"/>
            <a:t>kucharz małej gastronomii (27,7%), </a:t>
          </a:r>
          <a:endParaRPr lang="pl-PL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500" kern="1200" baseline="0" dirty="0" smtClean="0"/>
            <a:t>technik budownictwa (27,2%), </a:t>
          </a:r>
          <a:endParaRPr lang="pl-PL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500" kern="1200" baseline="0" dirty="0" smtClean="0"/>
            <a:t>sprzedawca (27,1%), </a:t>
          </a:r>
          <a:endParaRPr lang="pl-PL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500" kern="1200" baseline="0" smtClean="0"/>
            <a:t>fryzjer </a:t>
          </a:r>
          <a:r>
            <a:rPr lang="pl-PL" sz="1500" kern="1200" baseline="0" dirty="0" smtClean="0"/>
            <a:t>(26,6%)</a:t>
          </a:r>
          <a:endParaRPr lang="pl-PL" sz="1500" kern="1200" dirty="0"/>
        </a:p>
      </dsp:txBody>
      <dsp:txXfrm>
        <a:off x="34" y="913715"/>
        <a:ext cx="3263882" cy="2964600"/>
      </dsp:txXfrm>
    </dsp:sp>
    <dsp:sp modelId="{DB393DA4-317C-4224-AECA-D102CF0A80F1}">
      <dsp:nvSpPr>
        <dsp:cNvPr id="0" name=""/>
        <dsp:cNvSpPr/>
      </dsp:nvSpPr>
      <dsp:spPr>
        <a:xfrm>
          <a:off x="3720859" y="154132"/>
          <a:ext cx="3263882" cy="759582"/>
        </a:xfrm>
        <a:prstGeom prst="rect">
          <a:avLst/>
        </a:prstGeom>
        <a:solidFill>
          <a:schemeClr val="accent2">
            <a:hueOff val="12607021"/>
            <a:satOff val="-1734"/>
            <a:lumOff val="-9412"/>
            <a:alphaOff val="0"/>
          </a:schemeClr>
        </a:solidFill>
        <a:ln w="25400" cap="flat" cmpd="sng" algn="ctr">
          <a:solidFill>
            <a:schemeClr val="accent2">
              <a:hueOff val="12607021"/>
              <a:satOff val="-1734"/>
              <a:lumOff val="-941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500" kern="1200" dirty="0" smtClean="0"/>
            <a:t>Zawody</a:t>
          </a:r>
          <a:r>
            <a:rPr lang="pl-PL" sz="1500" kern="1200" baseline="0" dirty="0" smtClean="0"/>
            <a:t>, w których odsetek bezrobotnych absolwentów jest najniższy:</a:t>
          </a:r>
          <a:endParaRPr lang="pl-PL" sz="1500" kern="1200" dirty="0"/>
        </a:p>
      </dsp:txBody>
      <dsp:txXfrm>
        <a:off x="3720859" y="154132"/>
        <a:ext cx="3263882" cy="759582"/>
      </dsp:txXfrm>
    </dsp:sp>
    <dsp:sp modelId="{EE1C0FAF-0856-473C-A5AF-60E4E4C51ED6}">
      <dsp:nvSpPr>
        <dsp:cNvPr id="0" name=""/>
        <dsp:cNvSpPr/>
      </dsp:nvSpPr>
      <dsp:spPr>
        <a:xfrm>
          <a:off x="3720859" y="913715"/>
          <a:ext cx="3263882" cy="2964600"/>
        </a:xfrm>
        <a:prstGeom prst="rect">
          <a:avLst/>
        </a:prstGeom>
        <a:solidFill>
          <a:schemeClr val="accent2">
            <a:tint val="40000"/>
            <a:alpha val="90000"/>
            <a:hueOff val="12783669"/>
            <a:satOff val="-3998"/>
            <a:lumOff val="-2769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12783669"/>
              <a:satOff val="-3998"/>
              <a:lumOff val="-27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500" kern="1200" baseline="0" smtClean="0"/>
            <a:t>Dekarz (0%), </a:t>
          </a:r>
          <a:endParaRPr lang="pl-PL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500" kern="1200" baseline="0" smtClean="0"/>
            <a:t>krawiec (0%), </a:t>
          </a:r>
          <a:endParaRPr lang="pl-PL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500" kern="1200" baseline="0" smtClean="0"/>
            <a:t>ślusarz (0%), </a:t>
          </a:r>
          <a:endParaRPr lang="pl-PL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500" kern="1200" baseline="0" dirty="0" smtClean="0"/>
            <a:t>technik leśnik (0%), </a:t>
          </a:r>
          <a:endParaRPr lang="pl-PL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500" kern="1200" baseline="0" smtClean="0"/>
            <a:t>technik weterynarii (1,5%)</a:t>
          </a:r>
          <a:endParaRPr lang="pl-PL" sz="1500" kern="1200" dirty="0"/>
        </a:p>
      </dsp:txBody>
      <dsp:txXfrm>
        <a:off x="3720859" y="913715"/>
        <a:ext cx="3263882" cy="29646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4#1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4#2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8C3C649-BF4D-415C-8C3A-2090EC11A08A}" type="datetimeFigureOut">
              <a:rPr lang="pl-PL"/>
              <a:pPr>
                <a:defRPr/>
              </a:pPr>
              <a:t>2012-05-24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0EB88D20-4560-438F-9F98-185E41E81B3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495381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5C9382B-C7EF-4022-8D0F-1787F79E9025}" type="datetimeFigureOut">
              <a:rPr lang="pl-PL"/>
              <a:pPr>
                <a:defRPr/>
              </a:pPr>
              <a:t>2012-05-24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 smtClean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12E97F4-D751-4D2A-ADF7-E4281082F47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187317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550C7B-9EE1-4320-8599-0401921A0DB7}" type="slidenum">
              <a:rPr lang="pl-PL" smtClean="0">
                <a:solidFill>
                  <a:prstClr val="black"/>
                </a:solidFill>
              </a:rPr>
              <a:pPr/>
              <a:t>1</a:t>
            </a:fld>
            <a:endParaRPr lang="pl-P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18171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Większą ofertę niż m. Suwałki mają powiaty augustowski, grajewski i moniecki</a:t>
            </a:r>
          </a:p>
          <a:p>
            <a:endParaRPr lang="pl-PL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FAB813-7FB2-4E9D-87CD-D45B651949C9}" type="slidenum">
              <a:rPr lang="pl-PL" smtClean="0"/>
              <a:pPr>
                <a:defRPr/>
              </a:pPr>
              <a:t>29</a:t>
            </a:fld>
            <a:endParaRPr lang="pl-P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Większą ofertę niż m. Suwałki mają powiaty augustowski, grajewski i moniecki</a:t>
            </a:r>
          </a:p>
          <a:p>
            <a:endParaRPr lang="pl-PL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28F0EA8-C34B-4C8E-BA09-F09F2DE844AA}" type="slidenum">
              <a:rPr lang="pl-PL" smtClean="0"/>
              <a:pPr>
                <a:defRPr/>
              </a:pPr>
              <a:t>30</a:t>
            </a:fld>
            <a:endParaRPr lang="pl-P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Większą ofertę niż m. Suwałki mają powiaty augustowski, grajewski i moniecki</a:t>
            </a:r>
          </a:p>
          <a:p>
            <a:endParaRPr lang="pl-PL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B88195-3CF3-4AC6-A656-49C4BE68762B}" type="slidenum">
              <a:rPr lang="pl-PL" smtClean="0"/>
              <a:pPr>
                <a:defRPr/>
              </a:pPr>
              <a:t>31</a:t>
            </a:fld>
            <a:endParaRPr lang="pl-P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Większą ofertę niż m. Suwałki mają powiaty augustowski, grajewski i moniecki</a:t>
            </a:r>
          </a:p>
          <a:p>
            <a:endParaRPr lang="pl-PL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2FBB72D-A62B-4747-9F0E-13B94C8AC8C4}" type="slidenum">
              <a:rPr lang="pl-PL" smtClean="0"/>
              <a:pPr>
                <a:defRPr/>
              </a:pPr>
              <a:t>32</a:t>
            </a:fld>
            <a:endParaRPr lang="pl-P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Większą ofertę niż m. Suwałki mają powiaty augustowski, grajewski i moniecki</a:t>
            </a:r>
          </a:p>
          <a:p>
            <a:endParaRPr lang="pl-PL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7709168-FE9A-42DC-9A2E-94D248924468}" type="slidenum">
              <a:rPr lang="pl-PL" smtClean="0"/>
              <a:pPr>
                <a:defRPr/>
              </a:pPr>
              <a:t>33</a:t>
            </a:fld>
            <a:endParaRPr lang="pl-PL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Większą ofertę niż m. Suwałki mają powiaty augustowski, grajewski i moniecki</a:t>
            </a:r>
          </a:p>
          <a:p>
            <a:endParaRPr lang="pl-PL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BAA4659-19F1-4308-BA42-D33329C13E57}" type="slidenum">
              <a:rPr lang="pl-PL" smtClean="0"/>
              <a:pPr>
                <a:defRPr/>
              </a:pPr>
              <a:t>34</a:t>
            </a:fld>
            <a:endParaRPr lang="pl-PL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Większą ofertę niż m. Suwałki mają powiaty augustowski, grajewski i moniecki</a:t>
            </a:r>
          </a:p>
          <a:p>
            <a:endParaRPr lang="pl-PL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5450A81-08B2-472D-B51A-254F0481C95F}" type="slidenum">
              <a:rPr lang="pl-PL" smtClean="0"/>
              <a:pPr>
                <a:defRPr/>
              </a:pPr>
              <a:t>35</a:t>
            </a:fld>
            <a:endParaRPr lang="pl-PL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Większą ofertę niż m. Suwałki mają powiaty augustowski, grajewski i moniecki</a:t>
            </a:r>
          </a:p>
          <a:p>
            <a:endParaRPr lang="pl-PL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D2927DF-10B3-49FB-BDCA-8E66E26961E5}" type="slidenum">
              <a:rPr lang="pl-PL" smtClean="0"/>
              <a:pPr>
                <a:defRPr/>
              </a:pPr>
              <a:t>36</a:t>
            </a:fld>
            <a:endParaRPr lang="pl-PL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Większą ofertę niż m. Suwałki mają powiaty augustowski, grajewski i moniecki</a:t>
            </a:r>
          </a:p>
          <a:p>
            <a:endParaRPr lang="pl-PL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BAE91C-A615-4278-8599-EFDA30E9BFE9}" type="slidenum">
              <a:rPr lang="pl-PL" smtClean="0"/>
              <a:pPr>
                <a:defRPr/>
              </a:pPr>
              <a:t>37</a:t>
            </a:fld>
            <a:endParaRPr lang="pl-PL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Większą ofertę niż m. Suwałki mają powiaty augustowski, grajewski i moniecki</a:t>
            </a:r>
          </a:p>
          <a:p>
            <a:endParaRPr lang="pl-PL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16FCEED-BC6F-4E49-8EFE-118C58A16E83}" type="slidenum">
              <a:rPr lang="pl-PL" smtClean="0"/>
              <a:pPr>
                <a:defRPr/>
              </a:pPr>
              <a:t>38</a:t>
            </a:fld>
            <a:endParaRPr lang="pl-P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l-PL" dirty="0" smtClean="0"/>
              <a:t>Większą ofertę niż m. Suwałki mają powiaty augustowski, grajewski i moniecki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12E97F4-D751-4D2A-ADF7-E4281082F473}" type="slidenum">
              <a:rPr lang="pl-PL" smtClean="0"/>
              <a:pPr>
                <a:defRPr/>
              </a:pPr>
              <a:t>5</a:t>
            </a:fld>
            <a:endParaRPr lang="pl-PL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Większą ofertę niż m. Suwałki mają powiaty augustowski, grajewski i moniecki</a:t>
            </a:r>
          </a:p>
          <a:p>
            <a:endParaRPr lang="pl-PL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3D9323-F6BC-423B-965E-32FFBAF4B41F}" type="slidenum">
              <a:rPr lang="pl-PL" smtClean="0"/>
              <a:pPr>
                <a:defRPr/>
              </a:pPr>
              <a:t>39</a:t>
            </a:fld>
            <a:endParaRPr lang="pl-PL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Większą ofertę niż m. Suwałki mają powiaty augustowski, grajewski i moniecki</a:t>
            </a:r>
          </a:p>
          <a:p>
            <a:endParaRPr lang="pl-PL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A73FABA-E48C-44B6-9F1E-5156FA08DBF4}" type="slidenum">
              <a:rPr lang="pl-PL" smtClean="0"/>
              <a:pPr>
                <a:defRPr/>
              </a:pPr>
              <a:t>40</a:t>
            </a:fld>
            <a:endParaRPr lang="pl-PL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8EE88AD-19C5-413A-951B-0EA34060F544}" type="slidenum">
              <a:rPr lang="pl-PL" smtClean="0">
                <a:solidFill>
                  <a:prstClr val="black"/>
                </a:solidFill>
              </a:rPr>
              <a:pPr>
                <a:defRPr/>
              </a:pPr>
              <a:t>42</a:t>
            </a:fld>
            <a:endParaRPr lang="pl-PL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Większą ofertę niż m. Suwałki mają powiaty augustowski, grajewski i moniecki</a:t>
            </a:r>
          </a:p>
          <a:p>
            <a:endParaRPr lang="pl-PL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9D1C3FB-291F-4143-AA84-0FCAE2EE72A1}" type="slidenum">
              <a:rPr lang="pl-PL" smtClean="0"/>
              <a:pPr>
                <a:defRPr/>
              </a:pPr>
              <a:t>43</a:t>
            </a:fld>
            <a:endParaRPr lang="pl-PL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Większą ofertę niż m. Suwałki mają powiaty augustowski, grajewski i moniecki</a:t>
            </a:r>
          </a:p>
          <a:p>
            <a:endParaRPr lang="pl-PL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2CF9956-295C-4D79-8FA8-D0191C2D6382}" type="slidenum">
              <a:rPr lang="pl-PL" smtClean="0"/>
              <a:pPr>
                <a:defRPr/>
              </a:pPr>
              <a:t>45</a:t>
            </a:fld>
            <a:endParaRPr lang="pl-PL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Większą ofertę niż m. Suwałki mają powiaty augustowski, grajewski i moniecki</a:t>
            </a:r>
          </a:p>
          <a:p>
            <a:endParaRPr lang="pl-PL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F01C1B7-3065-4BA2-8955-3B2DD395F6A8}" type="slidenum">
              <a:rPr lang="pl-PL" smtClean="0"/>
              <a:pPr>
                <a:defRPr/>
              </a:pPr>
              <a:t>46</a:t>
            </a:fld>
            <a:endParaRPr lang="pl-PL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Większą ofertę niż m. Suwałki mają powiaty augustowski, grajewski i moniecki</a:t>
            </a:r>
          </a:p>
          <a:p>
            <a:endParaRPr lang="pl-PL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12BFFDE-B423-4C43-B9A1-B9BFF9E54526}" type="slidenum">
              <a:rPr lang="pl-PL" smtClean="0"/>
              <a:pPr>
                <a:defRPr/>
              </a:pPr>
              <a:t>47</a:t>
            </a:fld>
            <a:endParaRPr lang="pl-PL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Większą ofertę niż m. Suwałki mają powiaty augustowski, grajewski i moniecki</a:t>
            </a:r>
          </a:p>
          <a:p>
            <a:endParaRPr lang="pl-PL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34495E5-DA03-47AE-83F8-2330439C535A}" type="slidenum">
              <a:rPr lang="pl-PL" smtClean="0"/>
              <a:pPr>
                <a:defRPr/>
              </a:pPr>
              <a:t>48</a:t>
            </a:fld>
            <a:endParaRPr lang="pl-PL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Większą ofertę niż m. Suwałki mają powiaty augustowski, grajewski i moniecki</a:t>
            </a:r>
          </a:p>
          <a:p>
            <a:endParaRPr lang="pl-PL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99791A-2AA4-46D6-B1EF-9FD33FD2D29E}" type="slidenum">
              <a:rPr lang="pl-PL" smtClean="0"/>
              <a:pPr>
                <a:defRPr/>
              </a:pPr>
              <a:t>49</a:t>
            </a:fld>
            <a:endParaRPr lang="pl-PL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Większą ofertę niż m. Suwałki mają powiaty augustowski, grajewski i moniecki</a:t>
            </a:r>
          </a:p>
          <a:p>
            <a:endParaRPr lang="pl-PL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5F7B1C4-96B7-4FE1-BFCD-43C39A246A57}" type="slidenum">
              <a:rPr lang="pl-PL" smtClean="0"/>
              <a:pPr>
                <a:defRPr/>
              </a:pPr>
              <a:t>50</a:t>
            </a:fld>
            <a:endParaRPr lang="pl-P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Średnia w kraju</a:t>
            </a:r>
            <a:r>
              <a:rPr lang="pl-PL" baseline="0" dirty="0" smtClean="0"/>
              <a:t> 66% zdawalności, średnia w woj. podlaskim – 64%</a:t>
            </a:r>
          </a:p>
          <a:p>
            <a:r>
              <a:rPr lang="pl-PL" baseline="0" dirty="0" smtClean="0"/>
              <a:t>Powyżej średniej krajowej  – strzałka w górę</a:t>
            </a:r>
          </a:p>
          <a:p>
            <a:r>
              <a:rPr lang="pl-PL" baseline="0" dirty="0" smtClean="0"/>
              <a:t>Poniżej średniej wojewódzkiej – strzałka w dół</a:t>
            </a:r>
            <a:endParaRPr lang="pl-PL" dirty="0" smtClean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12E97F4-D751-4D2A-ADF7-E4281082F473}" type="slidenum">
              <a:rPr lang="pl-PL" smtClean="0"/>
              <a:pPr>
                <a:defRPr/>
              </a:pPr>
              <a:t>15</a:t>
            </a:fld>
            <a:endParaRPr lang="pl-P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Brak korelacji między poziomem bezrobocia a jakością kształcenia mierzoną</a:t>
            </a:r>
            <a:r>
              <a:rPr lang="pl-PL" baseline="0" dirty="0" smtClean="0"/>
              <a:t> wynikami egzaminu zawodowego (powiat zambrowski – dobre wyniki na egzaminach a wysoki poziom bezrobocia absolwentów – powiat hajnowski –odwrotnie).</a:t>
            </a:r>
          </a:p>
          <a:p>
            <a:endParaRPr lang="pl-PL" baseline="0" dirty="0" smtClean="0"/>
          </a:p>
          <a:p>
            <a:r>
              <a:rPr lang="pl-PL" baseline="0" dirty="0" smtClean="0"/>
              <a:t>Większa korelacja występuje między odsetkiem bezrobocia a kierunkami kształcenia – przykład powiatu kolneńskiego i absolwentów operatorów obrabiarek skrawających.</a:t>
            </a:r>
          </a:p>
          <a:p>
            <a:endParaRPr lang="pl-PL" baseline="0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l-PL" dirty="0" smtClean="0"/>
              <a:t>Wśród 7 najchętniej wybieranych wśród uczniów zawodów dość wysoki odsetek bezrobotnych odnotowano w przypadku 3 zawodów: rolnik (28%), technik mechanik (20%) oraz mechanik pojazdów samochodowych( 20%).  W przypadku pozostałych zawodów procent ten jest stosunkowo niski i waha się od 12 do 16%.  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12E97F4-D751-4D2A-ADF7-E4281082F473}" type="slidenum">
              <a:rPr lang="pl-PL" smtClean="0"/>
              <a:pPr>
                <a:defRPr/>
              </a:pPr>
              <a:t>18</a:t>
            </a:fld>
            <a:endParaRPr lang="pl-P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 eaLnBrk="1" hangingPunct="1">
              <a:spcAft>
                <a:spcPts val="600"/>
              </a:spcAft>
              <a:buFont typeface="Arial" charset="0"/>
              <a:buChar char="•"/>
            </a:pPr>
            <a:r>
              <a:rPr lang="pl-PL" dirty="0" smtClean="0"/>
              <a:t>Wszystkie technika współpracują z pracodawcami w zakresie organizacji praktyk zawodowych, zaś ponad 53% w zakresie organizacji zajęć praktycznych. Szkoły niewspółpracujące organizują zajęcia praktyczne. Dodatkowo 80% szkół organizuje wycieczki do zakładów pracy, ponad 42% otrzymuje wsparcie materialne od pracodawców.</a:t>
            </a:r>
          </a:p>
          <a:p>
            <a:pPr lvl="0" eaLnBrk="1" hangingPunct="1">
              <a:spcAft>
                <a:spcPts val="600"/>
              </a:spcAft>
              <a:buFont typeface="Arial" charset="0"/>
              <a:buChar char="•"/>
            </a:pPr>
            <a:r>
              <a:rPr lang="pl-PL" dirty="0" smtClean="0"/>
              <a:t>Wśród zasadniczych szkół zawodowych współpracę z pracodawcami w zakresie organizacji zajęć praktycznych deklaruje ponad 80% podmiotów, a ponadto organizowane są wycieczki do zakładów pracy (ponad 80% szkół) oraz wsparcie materialne dla szkoły ze strony pracodawców (38,5%);</a:t>
            </a:r>
          </a:p>
          <a:p>
            <a:pPr eaLnBrk="1" hangingPunct="1">
              <a:spcAft>
                <a:spcPts val="600"/>
              </a:spcAft>
              <a:buFont typeface="Arial" charset="0"/>
              <a:buChar char="•"/>
            </a:pPr>
            <a:r>
              <a:rPr lang="pl-PL" dirty="0" smtClean="0"/>
              <a:t>Ponad 80% techników i ZSZ deklaruje współpracę z powiatowym urzędem pracy;</a:t>
            </a:r>
          </a:p>
          <a:p>
            <a:pPr eaLnBrk="1" hangingPunct="1">
              <a:spcAft>
                <a:spcPts val="600"/>
              </a:spcAft>
              <a:buFont typeface="Arial" charset="0"/>
              <a:buChar char="•"/>
            </a:pPr>
            <a:r>
              <a:rPr lang="pl-PL" dirty="0" smtClean="0"/>
              <a:t>Zasadnicze szkoły zawodowe znacznie częściej niż technika współpracują z cechami rzemiosł i ochotniczymi hufcami pracy, rzadziej natomiast z pozostałymi organizacjami pracodawców, organizacjami pozarządowymi i innymi organizacjami.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12E97F4-D751-4D2A-ADF7-E4281082F473}" type="slidenum">
              <a:rPr lang="pl-PL" smtClean="0"/>
              <a:pPr>
                <a:defRPr/>
              </a:pPr>
              <a:t>21</a:t>
            </a:fld>
            <a:endParaRPr lang="pl-P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pl-PL" sz="1200" dirty="0" smtClean="0"/>
              <a:t>Jedynie ok. 40% respondentów obecnie zatrudnionych stwierdziło, że nabyło kwalifikacje potrzebne do wykonywanego zawodu podczas zajęć w szkole (teoretycznych lub praktycznych);</a:t>
            </a:r>
          </a:p>
          <a:p>
            <a:pPr lvl="0"/>
            <a:r>
              <a:rPr lang="pl-PL" sz="1200" dirty="0" smtClean="0"/>
              <a:t>Prawie 50% uznało, że nabyło je podczas praktyk zawodowych, ponad 40% już u pracodawcy, a nieco ponad 30% douczało się samemu poza szkołą;</a:t>
            </a:r>
          </a:p>
          <a:p>
            <a:pPr lvl="0"/>
            <a:r>
              <a:rPr lang="pl-PL" sz="1200" dirty="0" smtClean="0"/>
              <a:t>Byli uczniowie szkół zawodowych znacznie częściej wskazują na zajęcia praktyczne w szkole i praktyki zawodowe jako sposoby zdobycia kwalifikacji zawodowych,</a:t>
            </a:r>
            <a:r>
              <a:rPr lang="pl-PL" sz="1200" baseline="0" dirty="0" smtClean="0"/>
              <a:t> zaś a</a:t>
            </a:r>
            <a:r>
              <a:rPr lang="pl-PL" sz="1200" dirty="0" smtClean="0"/>
              <a:t>bsolwenci techników częściej uzupełniają brakujące umiejętności w ramach samokształcenia i nauki bezpośrednio u pracodawcy. </a:t>
            </a:r>
            <a:endParaRPr lang="pl-PL" sz="12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12E97F4-D751-4D2A-ADF7-E4281082F473}" type="slidenum">
              <a:rPr lang="pl-PL" smtClean="0"/>
              <a:pPr>
                <a:defRPr/>
              </a:pPr>
              <a:t>22</a:t>
            </a:fld>
            <a:endParaRPr lang="pl-P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 eaLnBrk="1" hangingPunct="1">
              <a:spcAft>
                <a:spcPts val="600"/>
              </a:spcAft>
              <a:buFont typeface="Arial" charset="0"/>
              <a:buChar char="•"/>
            </a:pPr>
            <a:r>
              <a:rPr lang="pl-PL" dirty="0" smtClean="0"/>
              <a:t>Pracodawcy oceniają umiejętności nabyte przez absolwentów w ramach formalnej edukacji szkolnej jako najwyżej średnie. Zdecydowanie lepiej oceniają jednak wiedzę teoretyczną niż praktyczną;</a:t>
            </a:r>
          </a:p>
          <a:p>
            <a:pPr lvl="0" eaLnBrk="1" hangingPunct="1">
              <a:spcAft>
                <a:spcPts val="600"/>
              </a:spcAft>
              <a:buFont typeface="Arial" charset="0"/>
              <a:buChar char="•"/>
            </a:pPr>
            <a:r>
              <a:rPr lang="pl-PL" dirty="0" smtClean="0"/>
              <a:t>Mają dużo zastrzeżeń do umiejętności związanych z obsługą sprzętu, certyfikatami czy znajomością języków obcych;</a:t>
            </a:r>
          </a:p>
          <a:p>
            <a:pPr lvl="0" eaLnBrk="1" hangingPunct="1">
              <a:spcAft>
                <a:spcPts val="600"/>
              </a:spcAft>
              <a:buFont typeface="Arial" charset="0"/>
              <a:buChar char="•"/>
            </a:pPr>
            <a:r>
              <a:rPr lang="pl-PL" dirty="0" smtClean="0"/>
              <a:t>Firmy zatrudniające obecnie absolwentów są na ogół nieco bardziej krytyczne w ich ocenie niż te, które w ostatnich 3 latach absolwentów nie zatrudniały;</a:t>
            </a:r>
          </a:p>
          <a:p>
            <a:pPr lvl="0" eaLnBrk="1" hangingPunct="1">
              <a:spcAft>
                <a:spcPts val="600"/>
              </a:spcAft>
              <a:buFont typeface="Arial" charset="0"/>
              <a:buChar char="•"/>
            </a:pPr>
            <a:r>
              <a:rPr lang="pl-PL" dirty="0" smtClean="0"/>
              <a:t>Do najczęściej wymienianych zawodów, których sposób nauczania w szkołach zawodowych wyjątkowo nie przystaje do warunków rynku pracy, należy zaliczyć przede wszystkim mechaników (wymienianych w 8% przypadków), budowlańców (wielu respondentów nie wymieniało tutaj konkretnej specjalizacji) i ślusarzy (w obu przypadkach 6,5%) oraz mechaników samochodowych (6% odpowiedzi).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12E97F4-D751-4D2A-ADF7-E4281082F473}" type="slidenum">
              <a:rPr lang="pl-PL" smtClean="0"/>
              <a:pPr>
                <a:defRPr/>
              </a:pPr>
              <a:t>23</a:t>
            </a:fld>
            <a:endParaRPr lang="pl-P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 eaLnBrk="1" hangingPunct="1">
              <a:spcAft>
                <a:spcPts val="600"/>
              </a:spcAft>
              <a:buFont typeface="Arial" charset="0"/>
              <a:buChar char="•"/>
            </a:pPr>
            <a:r>
              <a:rPr lang="pl-PL" dirty="0" smtClean="0"/>
              <a:t>Ponad 75% podmiotów miało problemy z pozyskaniem pracowników o odpowiednich kwalifikacjach, a ponad 37% firm twierdzi, że w większości przypadków lub też nigdy nie było w stanie zatrudnić odpowiednich pracowników;</a:t>
            </a:r>
          </a:p>
          <a:p>
            <a:pPr lvl="0" eaLnBrk="1" hangingPunct="1">
              <a:spcAft>
                <a:spcPts val="600"/>
              </a:spcAft>
              <a:buFont typeface="Arial" charset="0"/>
              <a:buChar char="•"/>
            </a:pPr>
            <a:r>
              <a:rPr lang="pl-PL" dirty="0" smtClean="0"/>
              <a:t>Aż 26,3% firm oceniło, iż w okolicy nie kształci się osób w zawodzie, którego potrzebowała firma, zaś 42,7% że absolwenci szkół zawodowych nie mają pożądanych kwalifikacji i umiejętności;</a:t>
            </a:r>
          </a:p>
          <a:p>
            <a:pPr lvl="0" eaLnBrk="1" hangingPunct="1">
              <a:spcAft>
                <a:spcPts val="600"/>
              </a:spcAft>
              <a:buFont typeface="Arial" charset="0"/>
              <a:buChar char="•"/>
            </a:pPr>
            <a:r>
              <a:rPr lang="pl-PL" dirty="0" smtClean="0"/>
              <a:t>70% właścicieli firm stwierdziło, że w ciągu najbliższych pięciu lat będzie zatrudniać absolwentów szkół zawodowych, zaś 18,5% uznało, że działań takich nie podejmie; </a:t>
            </a:r>
          </a:p>
          <a:p>
            <a:pPr lvl="0"/>
            <a:r>
              <a:rPr lang="pl-PL" dirty="0" smtClean="0"/>
              <a:t>Wśród najczęściej wymienianych zawodów, które zdaniem pracodawców będą najbardziej poszukiwane w najbliższych 5 latach, był szeroko rozumiany zawód mechanika i budowlańca (odpowiednio 9,8% i 7,5% wskazań), operatora pojazdów i maszyn (5,7%), elektryka (4,5%), montera (4,3%), spawacza (4,3%), sprzedawcy (4,2%) czy stolarza (4,3%).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12E97F4-D751-4D2A-ADF7-E4281082F473}" type="slidenum">
              <a:rPr lang="pl-PL" smtClean="0"/>
              <a:pPr>
                <a:defRPr/>
              </a:pPr>
              <a:t>24</a:t>
            </a:fld>
            <a:endParaRPr lang="pl-P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7F6C891-AE51-4FCA-AE27-05958842A7EF}" type="slidenum">
              <a:rPr lang="pl-PL" smtClean="0">
                <a:solidFill>
                  <a:prstClr val="black"/>
                </a:solidFill>
              </a:rPr>
              <a:pPr>
                <a:defRPr/>
              </a:pPr>
              <a:t>25</a:t>
            </a:fld>
            <a:endParaRPr lang="pl-PL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1571625"/>
            <a:ext cx="9144000" cy="1143000"/>
          </a:xfrm>
          <a:prstGeom prst="rect">
            <a:avLst/>
          </a:prstGeom>
          <a:gradFill>
            <a:gsLst>
              <a:gs pos="45000">
                <a:srgbClr val="40697D"/>
              </a:gs>
              <a:gs pos="45000">
                <a:srgbClr val="50819A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14348" y="1714489"/>
            <a:ext cx="7772400" cy="857256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800">
                <a:solidFill>
                  <a:schemeClr val="bg1"/>
                </a:solidFill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714348" y="2928934"/>
            <a:ext cx="7786742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rgbClr val="40697D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Kliknij, aby edytować styl wzorca podtytułu</a:t>
            </a:r>
            <a:endParaRPr lang="pl-PL" dirty="0"/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490" y="306916"/>
            <a:ext cx="125730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4419" y="285728"/>
            <a:ext cx="15430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5579" y="306916"/>
            <a:ext cx="864096" cy="559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346804"/>
            <a:ext cx="1661521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Obraz 18" descr="C:\Users\jjasinska\AppData\Local\Microsoft\Windows\Temporary Internet Files\Content.Word\logo_BFKK.JPG"/>
          <p:cNvPicPr/>
          <p:nvPr/>
        </p:nvPicPr>
        <p:blipFill>
          <a:blip r:embed="rId6" cstate="print"/>
          <a:srcRect t="8563" b="17424"/>
          <a:stretch>
            <a:fillRect/>
          </a:stretch>
        </p:blipFill>
        <p:spPr bwMode="auto">
          <a:xfrm>
            <a:off x="357158" y="5643578"/>
            <a:ext cx="192405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Obraz 19" descr="C:\Documents and Settings\Michał.TKHM\Moje dokumenty\PROJEKTY\psdb layout 2\PSDB_LOGO2.png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29388" y="5857868"/>
            <a:ext cx="2286016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Symbol zastępczy stopki 3"/>
          <p:cNvSpPr>
            <a:spLocks noGrp="1"/>
          </p:cNvSpPr>
          <p:nvPr userDrawn="1">
            <p:ph type="ftr" sz="quarter" idx="4294967295"/>
          </p:nvPr>
        </p:nvSpPr>
        <p:spPr>
          <a:xfrm>
            <a:off x="785786" y="5214950"/>
            <a:ext cx="7423150" cy="365125"/>
          </a:xfrm>
        </p:spPr>
        <p:txBody>
          <a:bodyPr/>
          <a:lstStyle/>
          <a:p>
            <a:r>
              <a:rPr lang="pl-PL" dirty="0" smtClean="0">
                <a:solidFill>
                  <a:schemeClr val="tx1"/>
                </a:solidFill>
              </a:rPr>
              <a:t>Projekt współfinansowany ze środków Unii Europejskiej w ramach Europejskiego Funduszu Społecznego</a:t>
            </a:r>
            <a:endParaRPr lang="pl-PL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Michał.TKHM\Moje dokumenty\PROJEKTY\psdb layout 2\PSDB_LOGO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63" y="0"/>
            <a:ext cx="2933700" cy="140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az 7" descr="C:\Users\jjasinska\AppData\Local\Microsoft\Windows\Temporary Internet Files\Content.Word\logo_BFKK.JPG"/>
          <p:cNvPicPr>
            <a:picLocks noChangeAspect="1" noChangeArrowheads="1"/>
          </p:cNvPicPr>
          <p:nvPr userDrawn="1"/>
        </p:nvPicPr>
        <p:blipFill>
          <a:blip r:embed="rId3"/>
          <a:srcRect t="8563" b="17424"/>
          <a:stretch>
            <a:fillRect/>
          </a:stretch>
        </p:blipFill>
        <p:spPr bwMode="auto">
          <a:xfrm>
            <a:off x="395288" y="0"/>
            <a:ext cx="192405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ymbol zastępczy zawartości 2"/>
          <p:cNvSpPr>
            <a:spLocks noGrp="1"/>
          </p:cNvSpPr>
          <p:nvPr>
            <p:ph idx="14"/>
          </p:nvPr>
        </p:nvSpPr>
        <p:spPr>
          <a:xfrm rot="5400000">
            <a:off x="2476096" y="-261574"/>
            <a:ext cx="4263246" cy="8215370"/>
          </a:xfrm>
          <a:prstGeom prst="rect">
            <a:avLst/>
          </a:prstGeom>
        </p:spPr>
        <p:txBody>
          <a:bodyPr/>
          <a:lstStyle>
            <a:lvl1pPr>
              <a:buFont typeface="Arial" pitchFamily="34" charset="0"/>
              <a:buChar char="•"/>
              <a:defRPr sz="1800"/>
            </a:lvl1pPr>
            <a:lvl2pPr>
              <a:buFont typeface="Arial" pitchFamily="34" charset="0"/>
              <a:buChar char="•"/>
              <a:defRPr sz="1600"/>
            </a:lvl2pPr>
            <a:lvl3pPr>
              <a:buFont typeface="Arial" pitchFamily="34" charset="0"/>
              <a:buChar char="•"/>
              <a:defRPr sz="1600"/>
            </a:lvl3pPr>
            <a:lvl4pPr>
              <a:buFont typeface="Arial" pitchFamily="34" charset="0"/>
              <a:buChar char="•"/>
              <a:defRPr sz="1600"/>
            </a:lvl4pPr>
            <a:lvl5pPr>
              <a:buFont typeface="Arial" pitchFamily="34" charset="0"/>
              <a:buChar char="•"/>
              <a:defRPr sz="16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11" name="Tytuł 10"/>
          <p:cNvSpPr>
            <a:spLocks noGrp="1"/>
          </p:cNvSpPr>
          <p:nvPr>
            <p:ph type="title"/>
          </p:nvPr>
        </p:nvSpPr>
        <p:spPr>
          <a:xfrm>
            <a:off x="428596" y="1142984"/>
            <a:ext cx="8215370" cy="488968"/>
          </a:xfrm>
          <a:prstGeom prst="rect">
            <a:avLst/>
          </a:prstGeom>
        </p:spPr>
        <p:txBody>
          <a:bodyPr anchor="b" anchorCtr="0"/>
          <a:lstStyle>
            <a:lvl1pPr algn="l">
              <a:defRPr sz="2800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0632BD-2568-4FF6-90F5-1E81A3620CB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Michał.TKHM\Moje dokumenty\PROJEKTY\psdb layout 2\PSDB_LOGO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63" y="0"/>
            <a:ext cx="2933700" cy="140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az 7" descr="C:\Users\jjasinska\AppData\Local\Microsoft\Windows\Temporary Internet Files\Content.Word\logo_BFKK.JPG"/>
          <p:cNvPicPr>
            <a:picLocks noChangeAspect="1" noChangeArrowheads="1"/>
          </p:cNvPicPr>
          <p:nvPr userDrawn="1"/>
        </p:nvPicPr>
        <p:blipFill>
          <a:blip r:embed="rId3"/>
          <a:srcRect t="8563" b="17424"/>
          <a:stretch>
            <a:fillRect/>
          </a:stretch>
        </p:blipFill>
        <p:spPr bwMode="auto">
          <a:xfrm>
            <a:off x="395288" y="0"/>
            <a:ext cx="192405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ymbol zastępczy zawartości 2"/>
          <p:cNvSpPr>
            <a:spLocks noGrp="1"/>
          </p:cNvSpPr>
          <p:nvPr>
            <p:ph idx="14"/>
          </p:nvPr>
        </p:nvSpPr>
        <p:spPr>
          <a:xfrm rot="5400000">
            <a:off x="1190212" y="595682"/>
            <a:ext cx="4691874" cy="6072230"/>
          </a:xfrm>
          <a:prstGeom prst="rect">
            <a:avLst/>
          </a:prstGeom>
        </p:spPr>
        <p:txBody>
          <a:bodyPr/>
          <a:lstStyle>
            <a:lvl1pPr>
              <a:buFont typeface="Arial" pitchFamily="34" charset="0"/>
              <a:buChar char="•"/>
              <a:defRPr sz="1800"/>
            </a:lvl1pPr>
            <a:lvl2pPr>
              <a:buFont typeface="Arial" pitchFamily="34" charset="0"/>
              <a:buChar char="•"/>
              <a:defRPr sz="1600"/>
            </a:lvl2pPr>
            <a:lvl3pPr>
              <a:buFont typeface="Arial" pitchFamily="34" charset="0"/>
              <a:buChar char="•"/>
              <a:defRPr sz="1600"/>
            </a:lvl3pPr>
            <a:lvl4pPr>
              <a:buFont typeface="Arial" pitchFamily="34" charset="0"/>
              <a:buChar char="•"/>
              <a:defRPr sz="1600"/>
            </a:lvl4pPr>
            <a:lvl5pPr>
              <a:buFont typeface="Arial" pitchFamily="34" charset="0"/>
              <a:buChar char="•"/>
              <a:defRPr sz="16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8" name="Tytuł 1"/>
          <p:cNvSpPr>
            <a:spLocks noGrp="1"/>
          </p:cNvSpPr>
          <p:nvPr>
            <p:ph type="title"/>
          </p:nvPr>
        </p:nvSpPr>
        <p:spPr>
          <a:xfrm rot="5400000">
            <a:off x="5357818" y="2786058"/>
            <a:ext cx="4714908" cy="171451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400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9" name="Symbol zastępczy stopki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" name="Symbol zastępczy numeru slajdu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D84B7-2AE4-4376-8FDD-314F2939A62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714375" y="2143125"/>
            <a:ext cx="7786688" cy="3416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dirty="0">
                <a:solidFill>
                  <a:srgbClr val="40697D"/>
                </a:solidFill>
                <a:latin typeface="+mn-lt"/>
                <a:cs typeface="+mn-cs"/>
              </a:rPr>
              <a:t>PSDB Sp. z o.o.</a:t>
            </a:r>
            <a:br>
              <a:rPr lang="pl-PL" sz="2400" dirty="0">
                <a:solidFill>
                  <a:srgbClr val="40697D"/>
                </a:solidFill>
                <a:latin typeface="+mn-lt"/>
                <a:cs typeface="+mn-cs"/>
              </a:rPr>
            </a:br>
            <a:r>
              <a:rPr lang="pl-PL" sz="2400" dirty="0">
                <a:solidFill>
                  <a:srgbClr val="40697D"/>
                </a:solidFill>
                <a:latin typeface="+mn-lt"/>
                <a:cs typeface="+mn-cs"/>
              </a:rPr>
              <a:t>ul. Sienna 64</a:t>
            </a:r>
            <a:br>
              <a:rPr lang="pl-PL" sz="2400" dirty="0">
                <a:solidFill>
                  <a:srgbClr val="40697D"/>
                </a:solidFill>
                <a:latin typeface="+mn-lt"/>
                <a:cs typeface="+mn-cs"/>
              </a:rPr>
            </a:br>
            <a:r>
              <a:rPr lang="pl-PL" sz="2400" dirty="0">
                <a:solidFill>
                  <a:srgbClr val="40697D"/>
                </a:solidFill>
                <a:latin typeface="+mn-lt"/>
                <a:cs typeface="+mn-cs"/>
              </a:rPr>
              <a:t>00-825 Warszawa</a:t>
            </a:r>
            <a:br>
              <a:rPr lang="pl-PL" sz="2400" dirty="0">
                <a:solidFill>
                  <a:srgbClr val="40697D"/>
                </a:solidFill>
                <a:latin typeface="+mn-lt"/>
                <a:cs typeface="+mn-cs"/>
              </a:rPr>
            </a:br>
            <a:r>
              <a:rPr lang="pl-PL" sz="2400" dirty="0">
                <a:solidFill>
                  <a:srgbClr val="40697D"/>
                </a:solidFill>
                <a:latin typeface="+mn-lt"/>
                <a:cs typeface="+mn-cs"/>
              </a:rPr>
              <a:t/>
            </a:r>
            <a:br>
              <a:rPr lang="pl-PL" sz="2400" dirty="0">
                <a:solidFill>
                  <a:srgbClr val="40697D"/>
                </a:solidFill>
                <a:latin typeface="+mn-lt"/>
                <a:cs typeface="+mn-cs"/>
              </a:rPr>
            </a:br>
            <a:r>
              <a:rPr lang="pl-PL" sz="2400" dirty="0">
                <a:solidFill>
                  <a:srgbClr val="40697D"/>
                </a:solidFill>
                <a:latin typeface="+mn-lt"/>
                <a:cs typeface="+mn-cs"/>
              </a:rPr>
              <a:t>tel.: 022 492 71 04</a:t>
            </a:r>
            <a:br>
              <a:rPr lang="pl-PL" sz="2400" dirty="0">
                <a:solidFill>
                  <a:srgbClr val="40697D"/>
                </a:solidFill>
                <a:latin typeface="+mn-lt"/>
                <a:cs typeface="+mn-cs"/>
              </a:rPr>
            </a:br>
            <a:r>
              <a:rPr lang="pl-PL" sz="2400" dirty="0" err="1">
                <a:solidFill>
                  <a:srgbClr val="40697D"/>
                </a:solidFill>
                <a:latin typeface="+mn-lt"/>
                <a:cs typeface="+mn-cs"/>
              </a:rPr>
              <a:t>fax</a:t>
            </a:r>
            <a:r>
              <a:rPr lang="pl-PL" sz="2400" dirty="0">
                <a:solidFill>
                  <a:srgbClr val="40697D"/>
                </a:solidFill>
                <a:latin typeface="+mn-lt"/>
                <a:cs typeface="+mn-cs"/>
              </a:rPr>
              <a:t>: 022 492 71 39</a:t>
            </a:r>
            <a:br>
              <a:rPr lang="pl-PL" sz="2400" dirty="0">
                <a:solidFill>
                  <a:srgbClr val="40697D"/>
                </a:solidFill>
                <a:latin typeface="+mn-lt"/>
                <a:cs typeface="+mn-cs"/>
              </a:rPr>
            </a:br>
            <a:r>
              <a:rPr lang="pl-PL" sz="2400" dirty="0">
                <a:solidFill>
                  <a:srgbClr val="40697D"/>
                </a:solidFill>
                <a:latin typeface="+mn-lt"/>
                <a:cs typeface="+mn-cs"/>
              </a:rPr>
              <a:t/>
            </a:r>
            <a:br>
              <a:rPr lang="pl-PL" sz="2400" dirty="0">
                <a:solidFill>
                  <a:srgbClr val="40697D"/>
                </a:solidFill>
                <a:latin typeface="+mn-lt"/>
                <a:cs typeface="+mn-cs"/>
              </a:rPr>
            </a:br>
            <a:r>
              <a:rPr lang="pl-PL" sz="2400" dirty="0" err="1">
                <a:solidFill>
                  <a:srgbClr val="40697D"/>
                </a:solidFill>
                <a:latin typeface="+mn-lt"/>
                <a:cs typeface="+mn-cs"/>
              </a:rPr>
              <a:t>www.psdb.com.pl</a:t>
            </a:r>
            <a:r>
              <a:rPr lang="pl-PL" sz="2400" dirty="0">
                <a:solidFill>
                  <a:srgbClr val="40697D"/>
                </a:solidFill>
                <a:latin typeface="+mn-lt"/>
                <a:cs typeface="+mn-cs"/>
              </a:rPr>
              <a:t/>
            </a:r>
            <a:br>
              <a:rPr lang="pl-PL" sz="2400" dirty="0">
                <a:solidFill>
                  <a:srgbClr val="40697D"/>
                </a:solidFill>
                <a:latin typeface="+mn-lt"/>
                <a:cs typeface="+mn-cs"/>
              </a:rPr>
            </a:br>
            <a:r>
              <a:rPr lang="pl-PL" sz="2400" dirty="0">
                <a:solidFill>
                  <a:srgbClr val="40697D"/>
                </a:solidFill>
                <a:latin typeface="+mn-lt"/>
                <a:cs typeface="+mn-cs"/>
              </a:rPr>
              <a:t>e-mail: </a:t>
            </a:r>
            <a:r>
              <a:rPr lang="pl-PL" sz="2400" dirty="0" err="1">
                <a:solidFill>
                  <a:srgbClr val="40697D"/>
                </a:solidFill>
                <a:latin typeface="+mn-lt"/>
                <a:cs typeface="+mn-cs"/>
              </a:rPr>
              <a:t>psdb@psdb.com.pl</a:t>
            </a:r>
            <a:endParaRPr lang="pl-PL" sz="2400" dirty="0">
              <a:solidFill>
                <a:srgbClr val="40697D"/>
              </a:solidFill>
              <a:latin typeface="+mn-lt"/>
              <a:cs typeface="+mn-cs"/>
            </a:endParaRPr>
          </a:p>
        </p:txBody>
      </p:sp>
      <p:pic>
        <p:nvPicPr>
          <p:cNvPr id="3" name="Picture 2" descr="C:\Documents and Settings\Michał.TKHM\Moje dokumenty\PROJEKTY\psdb layout 2\PSDB_LOGO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63" y="0"/>
            <a:ext cx="2933700" cy="140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Obraz 9" descr="C:\Users\jjasinska\AppData\Local\Microsoft\Windows\Temporary Internet Files\Content.Word\logo_BFKK.JPG"/>
          <p:cNvPicPr>
            <a:picLocks noChangeAspect="1" noChangeArrowheads="1"/>
          </p:cNvPicPr>
          <p:nvPr userDrawn="1"/>
        </p:nvPicPr>
        <p:blipFill>
          <a:blip r:embed="rId3"/>
          <a:srcRect t="8563" b="17424"/>
          <a:stretch>
            <a:fillRect/>
          </a:stretch>
        </p:blipFill>
        <p:spPr bwMode="auto">
          <a:xfrm>
            <a:off x="395288" y="0"/>
            <a:ext cx="192405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ymbol zastępczy numeru slajd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F541E1-06AB-4BE5-A129-AB83400624B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714489"/>
            <a:ext cx="8229600" cy="4071966"/>
          </a:xfrm>
          <a:prstGeom prst="rect">
            <a:avLst/>
          </a:prstGeom>
        </p:spPr>
        <p:txBody>
          <a:bodyPr/>
          <a:lstStyle>
            <a:lvl1pPr>
              <a:buClr>
                <a:srgbClr val="40697D"/>
              </a:buClr>
              <a:buFont typeface="Arial" pitchFamily="34" charset="0"/>
              <a:buChar char="•"/>
              <a:defRPr sz="1800"/>
            </a:lvl1pPr>
            <a:lvl2pPr>
              <a:buClr>
                <a:srgbClr val="40697D"/>
              </a:buClr>
              <a:buFont typeface="Arial" pitchFamily="34" charset="0"/>
              <a:buChar char="•"/>
              <a:defRPr sz="1600"/>
            </a:lvl2pPr>
            <a:lvl3pPr>
              <a:buClr>
                <a:srgbClr val="40697D"/>
              </a:buClr>
              <a:buFont typeface="Arial" pitchFamily="34" charset="0"/>
              <a:buChar char="•"/>
              <a:defRPr sz="1600"/>
            </a:lvl3pPr>
            <a:lvl4pPr>
              <a:buClr>
                <a:srgbClr val="40697D"/>
              </a:buClr>
              <a:buFont typeface="Arial" pitchFamily="34" charset="0"/>
              <a:buChar char="•"/>
              <a:defRPr sz="1600"/>
            </a:lvl4pPr>
            <a:lvl5pPr>
              <a:buClr>
                <a:srgbClr val="40697D"/>
              </a:buClr>
              <a:buFont typeface="Arial" pitchFamily="34" charset="0"/>
              <a:buChar char="•"/>
              <a:defRPr sz="16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11" name="Tytuł 10"/>
          <p:cNvSpPr>
            <a:spLocks noGrp="1"/>
          </p:cNvSpPr>
          <p:nvPr>
            <p:ph type="title"/>
          </p:nvPr>
        </p:nvSpPr>
        <p:spPr>
          <a:xfrm>
            <a:off x="428596" y="1142984"/>
            <a:ext cx="8258204" cy="488968"/>
          </a:xfrm>
          <a:prstGeom prst="rect">
            <a:avLst/>
          </a:prstGeom>
        </p:spPr>
        <p:txBody>
          <a:bodyPr anchor="b" anchorCtr="0"/>
          <a:lstStyle>
            <a:lvl1pPr algn="l">
              <a:defRPr sz="2800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490" y="306916"/>
            <a:ext cx="125730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4419" y="285728"/>
            <a:ext cx="15430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5579" y="306916"/>
            <a:ext cx="864096" cy="559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5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346804"/>
            <a:ext cx="1661521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Symbol zastępczy stopki 3"/>
          <p:cNvSpPr>
            <a:spLocks noGrp="1"/>
          </p:cNvSpPr>
          <p:nvPr userDrawn="1">
            <p:ph type="ftr" sz="quarter" idx="4294967295"/>
          </p:nvPr>
        </p:nvSpPr>
        <p:spPr>
          <a:xfrm>
            <a:off x="857224" y="5929330"/>
            <a:ext cx="7423150" cy="365125"/>
          </a:xfrm>
        </p:spPr>
        <p:txBody>
          <a:bodyPr/>
          <a:lstStyle/>
          <a:p>
            <a:r>
              <a:rPr lang="pl-PL" dirty="0" smtClean="0">
                <a:solidFill>
                  <a:schemeClr val="tx1"/>
                </a:solidFill>
              </a:rPr>
              <a:t>Projekt współfinansowany ze środków Unii Europejskiej w ramach Europejskiego Funduszu Społecznego</a:t>
            </a:r>
            <a:endParaRPr lang="pl-PL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Michał.TKHM\Moje dokumenty\PROJEKTY\psdb layout 2\PSDB_LOGO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63" y="0"/>
            <a:ext cx="2933700" cy="140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az 7" descr="C:\Users\jjasinska\AppData\Local\Microsoft\Windows\Temporary Internet Files\Content.Word\logo_BFKK.JPG"/>
          <p:cNvPicPr>
            <a:picLocks noChangeAspect="1" noChangeArrowheads="1"/>
          </p:cNvPicPr>
          <p:nvPr userDrawn="1"/>
        </p:nvPicPr>
        <p:blipFill>
          <a:blip r:embed="rId3"/>
          <a:srcRect t="8563" b="17424"/>
          <a:stretch>
            <a:fillRect/>
          </a:stretch>
        </p:blipFill>
        <p:spPr bwMode="auto">
          <a:xfrm>
            <a:off x="395288" y="0"/>
            <a:ext cx="192405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9" name="Tytuł 10"/>
          <p:cNvSpPr>
            <a:spLocks noGrp="1"/>
          </p:cNvSpPr>
          <p:nvPr>
            <p:ph type="title"/>
          </p:nvPr>
        </p:nvSpPr>
        <p:spPr>
          <a:xfrm>
            <a:off x="428596" y="1142984"/>
            <a:ext cx="8258204" cy="488968"/>
          </a:xfrm>
          <a:prstGeom prst="rect">
            <a:avLst/>
          </a:prstGeom>
        </p:spPr>
        <p:txBody>
          <a:bodyPr anchor="b" anchorCtr="0"/>
          <a:lstStyle>
            <a:lvl1pPr algn="l">
              <a:defRPr sz="2800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7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2F7F35-082B-4085-B81F-EEF6A82F617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Documents and Settings\Michał.TKHM\Moje dokumenty\PROJEKTY\psdb layout 2\PSDB_LOGO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63" y="0"/>
            <a:ext cx="2933700" cy="140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Obraz 7" descr="C:\Users\jjasinska\AppData\Local\Microsoft\Windows\Temporary Internet Files\Content.Word\logo_BFKK.JPG"/>
          <p:cNvPicPr>
            <a:picLocks noChangeAspect="1" noChangeArrowheads="1"/>
          </p:cNvPicPr>
          <p:nvPr userDrawn="1"/>
        </p:nvPicPr>
        <p:blipFill>
          <a:blip r:embed="rId3"/>
          <a:srcRect t="8563" b="17424"/>
          <a:stretch>
            <a:fillRect/>
          </a:stretch>
        </p:blipFill>
        <p:spPr bwMode="auto">
          <a:xfrm>
            <a:off x="395288" y="0"/>
            <a:ext cx="192405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Symbol zastępczy zawartości 2"/>
          <p:cNvSpPr>
            <a:spLocks noGrp="1"/>
          </p:cNvSpPr>
          <p:nvPr>
            <p:ph idx="1"/>
          </p:nvPr>
        </p:nvSpPr>
        <p:spPr>
          <a:xfrm>
            <a:off x="500034" y="1785926"/>
            <a:ext cx="3971924" cy="4311649"/>
          </a:xfrm>
          <a:prstGeom prst="rect">
            <a:avLst/>
          </a:prstGeom>
        </p:spPr>
        <p:txBody>
          <a:bodyPr/>
          <a:lstStyle>
            <a:lvl1pPr>
              <a:buFont typeface="Arial" pitchFamily="34" charset="0"/>
              <a:buChar char="•"/>
              <a:defRPr sz="1800"/>
            </a:lvl1pPr>
            <a:lvl2pPr>
              <a:buFont typeface="Arial" pitchFamily="34" charset="0"/>
              <a:buChar char="•"/>
              <a:defRPr sz="1600"/>
            </a:lvl2pPr>
            <a:lvl3pPr>
              <a:buFont typeface="Arial" pitchFamily="34" charset="0"/>
              <a:buChar char="•"/>
              <a:defRPr sz="1600"/>
            </a:lvl3pPr>
            <a:lvl4pPr>
              <a:buFont typeface="Arial" pitchFamily="34" charset="0"/>
              <a:buChar char="•"/>
              <a:defRPr sz="1600"/>
            </a:lvl4pPr>
            <a:lvl5pPr>
              <a:buFont typeface="Arial" pitchFamily="34" charset="0"/>
              <a:buChar char="•"/>
              <a:defRPr sz="16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11" name="Symbol zastępczy zawartości 2"/>
          <p:cNvSpPr>
            <a:spLocks noGrp="1"/>
          </p:cNvSpPr>
          <p:nvPr>
            <p:ph idx="13"/>
          </p:nvPr>
        </p:nvSpPr>
        <p:spPr>
          <a:xfrm>
            <a:off x="4572000" y="1785926"/>
            <a:ext cx="3971924" cy="4311649"/>
          </a:xfrm>
          <a:prstGeom prst="rect">
            <a:avLst/>
          </a:prstGeom>
        </p:spPr>
        <p:txBody>
          <a:bodyPr/>
          <a:lstStyle>
            <a:lvl1pPr>
              <a:buFont typeface="Arial" pitchFamily="34" charset="0"/>
              <a:buChar char="•"/>
              <a:defRPr sz="1800"/>
            </a:lvl1pPr>
            <a:lvl2pPr>
              <a:buFont typeface="Arial" pitchFamily="34" charset="0"/>
              <a:buChar char="•"/>
              <a:defRPr sz="1600"/>
            </a:lvl2pPr>
            <a:lvl3pPr>
              <a:buFont typeface="Arial" pitchFamily="34" charset="0"/>
              <a:buChar char="•"/>
              <a:defRPr sz="1600"/>
            </a:lvl3pPr>
            <a:lvl4pPr>
              <a:buFont typeface="Arial" pitchFamily="34" charset="0"/>
              <a:buChar char="•"/>
              <a:defRPr sz="1600"/>
            </a:lvl4pPr>
            <a:lvl5pPr>
              <a:buFont typeface="Arial" pitchFamily="34" charset="0"/>
              <a:buChar char="•"/>
              <a:defRPr sz="16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12" name="Tytuł 10"/>
          <p:cNvSpPr>
            <a:spLocks noGrp="1"/>
          </p:cNvSpPr>
          <p:nvPr>
            <p:ph type="title"/>
          </p:nvPr>
        </p:nvSpPr>
        <p:spPr>
          <a:xfrm>
            <a:off x="428596" y="1142984"/>
            <a:ext cx="8258204" cy="488968"/>
          </a:xfrm>
          <a:prstGeom prst="rect">
            <a:avLst/>
          </a:prstGeom>
        </p:spPr>
        <p:txBody>
          <a:bodyPr anchor="b" anchorCtr="0"/>
          <a:lstStyle>
            <a:lvl1pPr algn="l">
              <a:defRPr sz="2800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8" name="Symbol zastępczy stopki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2BDD07-2A83-48E0-9950-C03E1D7CEBB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Documents and Settings\Michał.TKHM\Moje dokumenty\PROJEKTY\psdb layout 2\PSDB_LOGO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00" y="0"/>
            <a:ext cx="2933700" cy="140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Obraz 7" descr="C:\Users\jjasinska\AppData\Local\Microsoft\Windows\Temporary Internet Files\Content.Word\logo_BFKK.JPG"/>
          <p:cNvPicPr>
            <a:picLocks noChangeAspect="1" noChangeArrowheads="1"/>
          </p:cNvPicPr>
          <p:nvPr userDrawn="1"/>
        </p:nvPicPr>
        <p:blipFill>
          <a:blip r:embed="rId3"/>
          <a:srcRect t="8563" b="17424"/>
          <a:stretch>
            <a:fillRect/>
          </a:stretch>
        </p:blipFill>
        <p:spPr bwMode="auto">
          <a:xfrm>
            <a:off x="395288" y="0"/>
            <a:ext cx="192405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00034" y="1789106"/>
            <a:ext cx="3997354" cy="63976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3438" y="1789106"/>
            <a:ext cx="4071965" cy="63976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2" name="Symbol zastępczy zawartości 2"/>
          <p:cNvSpPr>
            <a:spLocks noGrp="1"/>
          </p:cNvSpPr>
          <p:nvPr>
            <p:ph idx="13"/>
          </p:nvPr>
        </p:nvSpPr>
        <p:spPr>
          <a:xfrm>
            <a:off x="500034" y="2500306"/>
            <a:ext cx="4000528" cy="3597269"/>
          </a:xfrm>
          <a:prstGeom prst="rect">
            <a:avLst/>
          </a:prstGeom>
        </p:spPr>
        <p:txBody>
          <a:bodyPr/>
          <a:lstStyle>
            <a:lvl1pPr>
              <a:buFont typeface="Arial" pitchFamily="34" charset="0"/>
              <a:buChar char="•"/>
              <a:defRPr sz="1800"/>
            </a:lvl1pPr>
            <a:lvl2pPr>
              <a:buFont typeface="Arial" pitchFamily="34" charset="0"/>
              <a:buChar char="•"/>
              <a:defRPr sz="1600"/>
            </a:lvl2pPr>
            <a:lvl3pPr>
              <a:buFont typeface="Arial" pitchFamily="34" charset="0"/>
              <a:buChar char="•"/>
              <a:defRPr sz="1600"/>
            </a:lvl3pPr>
            <a:lvl4pPr>
              <a:buFont typeface="Arial" pitchFamily="34" charset="0"/>
              <a:buChar char="•"/>
              <a:defRPr sz="1600"/>
            </a:lvl4pPr>
            <a:lvl5pPr>
              <a:buFont typeface="Arial" pitchFamily="34" charset="0"/>
              <a:buChar char="•"/>
              <a:defRPr sz="16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13" name="Symbol zastępczy zawartości 2"/>
          <p:cNvSpPr>
            <a:spLocks noGrp="1"/>
          </p:cNvSpPr>
          <p:nvPr>
            <p:ph idx="14"/>
          </p:nvPr>
        </p:nvSpPr>
        <p:spPr>
          <a:xfrm>
            <a:off x="4643438" y="2500306"/>
            <a:ext cx="4071966" cy="3597269"/>
          </a:xfrm>
          <a:prstGeom prst="rect">
            <a:avLst/>
          </a:prstGeom>
        </p:spPr>
        <p:txBody>
          <a:bodyPr/>
          <a:lstStyle>
            <a:lvl1pPr>
              <a:buFont typeface="Arial" pitchFamily="34" charset="0"/>
              <a:buChar char="•"/>
              <a:defRPr sz="1800"/>
            </a:lvl1pPr>
            <a:lvl2pPr>
              <a:buFont typeface="Arial" pitchFamily="34" charset="0"/>
              <a:buChar char="•"/>
              <a:defRPr sz="1600"/>
            </a:lvl2pPr>
            <a:lvl3pPr>
              <a:buFont typeface="Arial" pitchFamily="34" charset="0"/>
              <a:buChar char="•"/>
              <a:defRPr sz="1600"/>
            </a:lvl3pPr>
            <a:lvl4pPr>
              <a:buFont typeface="Arial" pitchFamily="34" charset="0"/>
              <a:buChar char="•"/>
              <a:defRPr sz="1600"/>
            </a:lvl4pPr>
            <a:lvl5pPr>
              <a:buFont typeface="Arial" pitchFamily="34" charset="0"/>
              <a:buChar char="•"/>
              <a:defRPr sz="16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16" name="Tytuł 10"/>
          <p:cNvSpPr>
            <a:spLocks noGrp="1"/>
          </p:cNvSpPr>
          <p:nvPr>
            <p:ph type="title"/>
          </p:nvPr>
        </p:nvSpPr>
        <p:spPr>
          <a:xfrm>
            <a:off x="428596" y="1214422"/>
            <a:ext cx="8258204" cy="488968"/>
          </a:xfrm>
          <a:prstGeom prst="rect">
            <a:avLst/>
          </a:prstGeom>
        </p:spPr>
        <p:txBody>
          <a:bodyPr anchor="b" anchorCtr="0"/>
          <a:lstStyle>
            <a:lvl1pPr algn="l">
              <a:defRPr sz="2800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10" name="Symbol zastępczy stopki 7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1" name="Symbol zastępczy numeru slajdu 8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7EE47B-2CEF-4A6D-81BB-6872C1E5409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Documents and Settings\Michał.TKHM\Moje dokumenty\PROJEKTY\psdb layout 2\PSDB_LOGO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63" y="0"/>
            <a:ext cx="2933700" cy="140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Obraz 7" descr="C:\Users\jjasinska\AppData\Local\Microsoft\Windows\Temporary Internet Files\Content.Word\logo_BFKK.JPG"/>
          <p:cNvPicPr>
            <a:picLocks noChangeAspect="1" noChangeArrowheads="1"/>
          </p:cNvPicPr>
          <p:nvPr userDrawn="1"/>
        </p:nvPicPr>
        <p:blipFill>
          <a:blip r:embed="rId3"/>
          <a:srcRect t="8563" b="17424"/>
          <a:stretch>
            <a:fillRect/>
          </a:stretch>
        </p:blipFill>
        <p:spPr bwMode="auto">
          <a:xfrm>
            <a:off x="395288" y="0"/>
            <a:ext cx="192405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ytuł 10"/>
          <p:cNvSpPr>
            <a:spLocks noGrp="1"/>
          </p:cNvSpPr>
          <p:nvPr>
            <p:ph type="title"/>
          </p:nvPr>
        </p:nvSpPr>
        <p:spPr>
          <a:xfrm>
            <a:off x="428596" y="1142984"/>
            <a:ext cx="8258204" cy="488968"/>
          </a:xfrm>
          <a:prstGeom prst="rect">
            <a:avLst/>
          </a:prstGeom>
        </p:spPr>
        <p:txBody>
          <a:bodyPr anchor="b" anchorCtr="0"/>
          <a:lstStyle>
            <a:lvl1pPr algn="l">
              <a:defRPr sz="2800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6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FDA47-6C13-4632-8F1F-130CFBB2345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Michał.TKHM\Moje dokumenty\PROJEKTY\psdb layout 2\PSDB_LOGO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63" y="0"/>
            <a:ext cx="2933700" cy="140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Obraz 7" descr="C:\Users\jjasinska\AppData\Local\Microsoft\Windows\Temporary Internet Files\Content.Word\logo_BFKK.JPG"/>
          <p:cNvPicPr>
            <a:picLocks noChangeAspect="1" noChangeArrowheads="1"/>
          </p:cNvPicPr>
          <p:nvPr userDrawn="1"/>
        </p:nvPicPr>
        <p:blipFill>
          <a:blip r:embed="rId3"/>
          <a:srcRect t="8563" b="17424"/>
          <a:stretch>
            <a:fillRect/>
          </a:stretch>
        </p:blipFill>
        <p:spPr bwMode="auto">
          <a:xfrm>
            <a:off x="395288" y="0"/>
            <a:ext cx="192405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7E564-D54B-4CB9-A6BD-E922C4537C8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Documents and Settings\Michał.TKHM\Moje dokumenty\PROJEKTY\psdb layout 2\PSDB_LOGO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63" y="0"/>
            <a:ext cx="2933700" cy="140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Obraz 7" descr="C:\Users\jjasinska\AppData\Local\Microsoft\Windows\Temporary Internet Files\Content.Word\logo_BFKK.JPG"/>
          <p:cNvPicPr>
            <a:picLocks noChangeAspect="1" noChangeArrowheads="1"/>
          </p:cNvPicPr>
          <p:nvPr userDrawn="1"/>
        </p:nvPicPr>
        <p:blipFill>
          <a:blip r:embed="rId3"/>
          <a:srcRect t="8563" b="17424"/>
          <a:stretch>
            <a:fillRect/>
          </a:stretch>
        </p:blipFill>
        <p:spPr bwMode="auto">
          <a:xfrm>
            <a:off x="395288" y="0"/>
            <a:ext cx="192405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357158" y="2285992"/>
            <a:ext cx="3214710" cy="38401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9" name="Tytuł 1"/>
          <p:cNvSpPr>
            <a:spLocks noGrp="1"/>
          </p:cNvSpPr>
          <p:nvPr>
            <p:ph type="title"/>
          </p:nvPr>
        </p:nvSpPr>
        <p:spPr>
          <a:xfrm>
            <a:off x="357158" y="1285860"/>
            <a:ext cx="3214710" cy="857256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400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10" name="Symbol zastępczy zawartości 2"/>
          <p:cNvSpPr>
            <a:spLocks noGrp="1"/>
          </p:cNvSpPr>
          <p:nvPr>
            <p:ph idx="14"/>
          </p:nvPr>
        </p:nvSpPr>
        <p:spPr>
          <a:xfrm>
            <a:off x="3643306" y="1214422"/>
            <a:ext cx="5072098" cy="4883153"/>
          </a:xfrm>
          <a:prstGeom prst="rect">
            <a:avLst/>
          </a:prstGeom>
        </p:spPr>
        <p:txBody>
          <a:bodyPr/>
          <a:lstStyle>
            <a:lvl1pPr>
              <a:buFont typeface="Arial" pitchFamily="34" charset="0"/>
              <a:buChar char="•"/>
              <a:defRPr sz="1800"/>
            </a:lvl1pPr>
            <a:lvl2pPr>
              <a:buFont typeface="Arial" pitchFamily="34" charset="0"/>
              <a:buChar char="•"/>
              <a:defRPr sz="1600"/>
            </a:lvl2pPr>
            <a:lvl3pPr>
              <a:buFont typeface="Arial" pitchFamily="34" charset="0"/>
              <a:buChar char="•"/>
              <a:defRPr sz="1600"/>
            </a:lvl3pPr>
            <a:lvl4pPr>
              <a:buFont typeface="Arial" pitchFamily="34" charset="0"/>
              <a:buChar char="•"/>
              <a:defRPr sz="1600"/>
            </a:lvl4pPr>
            <a:lvl5pPr>
              <a:buFont typeface="Arial" pitchFamily="34" charset="0"/>
              <a:buChar char="•"/>
              <a:defRPr sz="16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8" name="Symbol zastępczy stopki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1" name="Symbol zastępczy numeru slajdu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90DF24-7D28-4363-88BA-3DD8655431D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Documents and Settings\Michał.TKHM\Moje dokumenty\PROJEKTY\psdb layout 2\PSDB_LOGO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63" y="0"/>
            <a:ext cx="2933700" cy="140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Obraz 7" descr="C:\Users\jjasinska\AppData\Local\Microsoft\Windows\Temporary Internet Files\Content.Word\logo_BFKK.JPG"/>
          <p:cNvPicPr>
            <a:picLocks noChangeAspect="1" noChangeArrowheads="1"/>
          </p:cNvPicPr>
          <p:nvPr userDrawn="1"/>
        </p:nvPicPr>
        <p:blipFill>
          <a:blip r:embed="rId3"/>
          <a:srcRect t="8563" b="17424"/>
          <a:stretch>
            <a:fillRect/>
          </a:stretch>
        </p:blipFill>
        <p:spPr bwMode="auto">
          <a:xfrm>
            <a:off x="395288" y="0"/>
            <a:ext cx="192405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1142983"/>
            <a:ext cx="5486400" cy="35845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 smtClean="0"/>
              <a:t>Kliknij ikonę, aby dodać obraz</a:t>
            </a:r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902E8C-5819-492F-87C5-5727CBA3491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BEDE937-C7F5-4895-8F1E-F150191E5E27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pic>
        <p:nvPicPr>
          <p:cNvPr id="1029" name="Picture 3" descr="C:\Documents and Settings\Michał.TKHM\Moje dokumenty\PROJEKTY\psdb layout 2\kropkiPSDB.png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642938" y="6357938"/>
            <a:ext cx="7934325" cy="28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808" r:id="rId2"/>
    <p:sldLayoutId id="2147483809" r:id="rId3"/>
    <p:sldLayoutId id="2147483810" r:id="rId4"/>
    <p:sldLayoutId id="2147483811" r:id="rId5"/>
    <p:sldLayoutId id="2147483812" r:id="rId6"/>
    <p:sldLayoutId id="2147483813" r:id="rId7"/>
    <p:sldLayoutId id="2147483814" r:id="rId8"/>
    <p:sldLayoutId id="2147483815" r:id="rId9"/>
    <p:sldLayoutId id="2147483816" r:id="rId10"/>
    <p:sldLayoutId id="2147483817" r:id="rId11"/>
  </p:sldLayoutIdLst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</a:t>
            </a:r>
          </a:p>
        </p:txBody>
      </p:sp>
      <p:sp>
        <p:nvSpPr>
          <p:cNvPr id="2051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111B812-08D1-43ED-BCBB-1BE9D01CADE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  <p:pic>
        <p:nvPicPr>
          <p:cNvPr id="2055" name="Picture 3" descr="C:\Documents and Settings\Michał.TKHM\Moje dokumenty\PROJEKTY\psdb layout 2\kropkiPSDB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8" y="6357938"/>
            <a:ext cx="7934325" cy="28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</p:sldLayoutIdLst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NUL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899592" y="1844824"/>
            <a:ext cx="7595006" cy="2304256"/>
          </a:xfrm>
        </p:spPr>
        <p:txBody>
          <a:bodyPr>
            <a:normAutofit/>
          </a:bodyPr>
          <a:lstStyle/>
          <a:p>
            <a:pPr algn="ctr"/>
            <a:r>
              <a:rPr lang="pl-PL" sz="2000" b="1" dirty="0" smtClean="0"/>
              <a:t/>
            </a:r>
            <a:br>
              <a:rPr lang="pl-PL" sz="2000" b="1" dirty="0" smtClean="0"/>
            </a:br>
            <a:endParaRPr lang="pl-PL" sz="2200" b="1" dirty="0"/>
          </a:p>
        </p:txBody>
      </p:sp>
      <p:sp>
        <p:nvSpPr>
          <p:cNvPr id="10" name="Prostokąt 9"/>
          <p:cNvSpPr/>
          <p:nvPr/>
        </p:nvSpPr>
        <p:spPr>
          <a:xfrm>
            <a:off x="323528" y="1628800"/>
            <a:ext cx="842493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 smtClean="0">
                <a:solidFill>
                  <a:schemeClr val="bg1"/>
                </a:solidFill>
              </a:rPr>
              <a:t>Diagnoza stanu kształcenia zawodowego i potrzeb w zakresie modernizacji oferty kształcenia dotyczących efektywności i adekwatności kształcenia przez szkoły zawodowe w kontekście potrzeb regionalnego rynku pracy</a:t>
            </a:r>
          </a:p>
          <a:p>
            <a:endParaRPr lang="pl-PL" b="1" dirty="0" smtClean="0">
              <a:solidFill>
                <a:srgbClr val="40697D"/>
              </a:solidFill>
            </a:endParaRPr>
          </a:p>
          <a:p>
            <a:endParaRPr lang="pl-PL" b="1" dirty="0" smtClean="0">
              <a:solidFill>
                <a:srgbClr val="40697D"/>
              </a:solidFill>
            </a:endParaRPr>
          </a:p>
          <a:p>
            <a:endParaRPr lang="pl-PL" b="1" dirty="0" smtClean="0">
              <a:solidFill>
                <a:srgbClr val="40697D"/>
              </a:solidFill>
            </a:endParaRPr>
          </a:p>
          <a:p>
            <a:r>
              <a:rPr lang="pl-PL" b="1" dirty="0" smtClean="0">
                <a:solidFill>
                  <a:srgbClr val="40697D"/>
                </a:solidFill>
              </a:rPr>
              <a:t>Moduł I. Mapa kształcenia zawodowego i efektywności kształcenia w województwie podlaskim</a:t>
            </a:r>
          </a:p>
          <a:p>
            <a:r>
              <a:rPr lang="pl-PL" dirty="0" smtClean="0">
                <a:solidFill>
                  <a:schemeClr val="bg1"/>
                </a:solidFill>
              </a:rPr>
              <a:t/>
            </a:r>
            <a:br>
              <a:rPr lang="pl-PL" dirty="0" smtClean="0">
                <a:solidFill>
                  <a:schemeClr val="bg1"/>
                </a:solidFill>
              </a:rPr>
            </a:b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15" name="Symbol zastępczy stopki 3"/>
          <p:cNvSpPr>
            <a:spLocks noGrp="1"/>
          </p:cNvSpPr>
          <p:nvPr>
            <p:ph type="ftr" sz="quarter" idx="4294967295"/>
          </p:nvPr>
        </p:nvSpPr>
        <p:spPr>
          <a:xfrm>
            <a:off x="785786" y="5214950"/>
            <a:ext cx="7423150" cy="365125"/>
          </a:xfrm>
        </p:spPr>
        <p:txBody>
          <a:bodyPr/>
          <a:lstStyle/>
          <a:p>
            <a:r>
              <a:rPr lang="pl-PL" dirty="0" smtClean="0">
                <a:solidFill>
                  <a:schemeClr val="tx1"/>
                </a:solidFill>
              </a:rPr>
              <a:t>Projekt współfinansowany ze środków Unii Europejskiej w ramach Europejskiego Funduszu Społecznego</a:t>
            </a:r>
            <a:endParaRPr lang="pl-P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5597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323528" y="1700808"/>
          <a:ext cx="8496944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28596" y="928670"/>
            <a:ext cx="8258204" cy="917596"/>
          </a:xfrm>
        </p:spPr>
        <p:txBody>
          <a:bodyPr/>
          <a:lstStyle/>
          <a:p>
            <a:r>
              <a:rPr lang="pl-PL" dirty="0" smtClean="0"/>
              <a:t>Absolwenci w roku szkolnym 2009/2010</a:t>
            </a:r>
            <a:br>
              <a:rPr lang="pl-PL" dirty="0" smtClean="0"/>
            </a:br>
            <a:r>
              <a:rPr lang="pl-PL" dirty="0" smtClean="0"/>
              <a:t> – zawody uczone w technikach 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4857752" y="1714488"/>
            <a:ext cx="324036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pl-PL" sz="1400" dirty="0" smtClean="0"/>
              <a:t>Technik żywienia i gospodarstwa domowego </a:t>
            </a:r>
            <a:r>
              <a:rPr lang="pl-PL" sz="2000" dirty="0" smtClean="0"/>
              <a:t>- </a:t>
            </a:r>
            <a:r>
              <a:rPr lang="pl-PL" sz="1400" dirty="0" smtClean="0"/>
              <a:t>252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1571604" y="5214950"/>
            <a:ext cx="228601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 smtClean="0">
                <a:solidFill>
                  <a:srgbClr val="002060"/>
                </a:solidFill>
              </a:rPr>
              <a:t>Murarz - 112</a:t>
            </a:r>
            <a:endParaRPr lang="pl-PL" b="1" dirty="0">
              <a:solidFill>
                <a:srgbClr val="002060"/>
              </a:solidFill>
            </a:endParaRP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28596" y="928670"/>
            <a:ext cx="8258204" cy="928694"/>
          </a:xfrm>
        </p:spPr>
        <p:txBody>
          <a:bodyPr/>
          <a:lstStyle/>
          <a:p>
            <a:r>
              <a:rPr lang="pl-PL" dirty="0" smtClean="0"/>
              <a:t>Absolwenci w roku szkolnym 2009/2010 </a:t>
            </a:r>
            <a:br>
              <a:rPr lang="pl-PL" dirty="0" smtClean="0"/>
            </a:br>
            <a:r>
              <a:rPr lang="pl-PL" dirty="0" smtClean="0"/>
              <a:t>– zawody uczone w ZSZ</a:t>
            </a:r>
            <a:endParaRPr lang="pl-PL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1643042" y="207167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ymbol zastępczy zawartości 1"/>
          <p:cNvSpPr>
            <a:spLocks noGrp="1"/>
          </p:cNvSpPr>
          <p:nvPr>
            <p:ph idx="1"/>
          </p:nvPr>
        </p:nvSpPr>
        <p:spPr bwMode="auto">
          <a:xfrm>
            <a:off x="357158" y="1714488"/>
            <a:ext cx="8568952" cy="72521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Aft>
                <a:spcPts val="600"/>
              </a:spcAft>
              <a:buNone/>
            </a:pPr>
            <a:r>
              <a:rPr lang="pl-PL" dirty="0" smtClean="0"/>
              <a:t>	W przypadku 14</a:t>
            </a:r>
            <a:r>
              <a:rPr lang="pl-PL" dirty="0"/>
              <a:t> </a:t>
            </a:r>
            <a:r>
              <a:rPr lang="pl-PL" dirty="0" smtClean="0"/>
              <a:t>profesji, w </a:t>
            </a:r>
            <a:r>
              <a:rPr lang="pl-PL" dirty="0"/>
              <a:t>roku szkolnym 2009/2010 nie odnotowano żadnego </a:t>
            </a:r>
            <a:r>
              <a:rPr lang="pl-PL" dirty="0" smtClean="0"/>
              <a:t>absolwenta</a:t>
            </a:r>
          </a:p>
          <a:p>
            <a:pPr eaLnBrk="1" hangingPunct="1">
              <a:spcAft>
                <a:spcPts val="600"/>
              </a:spcAft>
              <a:buFont typeface="Arial" charset="0"/>
              <a:buChar char="•"/>
            </a:pPr>
            <a:endParaRPr lang="pl-PL" dirty="0" smtClean="0"/>
          </a:p>
          <a:p>
            <a:pPr eaLnBrk="1" hangingPunct="1">
              <a:spcAft>
                <a:spcPts val="600"/>
              </a:spcAft>
              <a:buFont typeface="Arial" charset="0"/>
              <a:buChar char="•"/>
            </a:pPr>
            <a:endParaRPr lang="pl-PL" dirty="0" smtClean="0"/>
          </a:p>
        </p:txBody>
      </p:sp>
      <p:sp>
        <p:nvSpPr>
          <p:cNvPr id="18435" name="Tytuł 2"/>
          <p:cNvSpPr>
            <a:spLocks noGrp="1"/>
          </p:cNvSpPr>
          <p:nvPr>
            <p:ph type="title"/>
          </p:nvPr>
        </p:nvSpPr>
        <p:spPr bwMode="auto">
          <a:xfrm>
            <a:off x="323528" y="1143000"/>
            <a:ext cx="8568951" cy="48895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pl-PL" dirty="0" smtClean="0"/>
              <a:t/>
            </a:r>
            <a:br>
              <a:rPr lang="pl-PL" dirty="0" smtClean="0"/>
            </a:br>
            <a:r>
              <a:rPr lang="pl-PL" sz="2600" dirty="0" smtClean="0"/>
              <a:t>Absolwenci w </a:t>
            </a:r>
            <a:r>
              <a:rPr lang="pl-PL" sz="2600" dirty="0"/>
              <a:t>roku szkolnym 2009/2010 </a:t>
            </a:r>
            <a:endParaRPr lang="pl-PL" sz="2600" dirty="0" smtClean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642910" y="2428868"/>
          <a:ext cx="7786742" cy="3837626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3143272"/>
                <a:gridCol w="4643470"/>
              </a:tblGrid>
              <a:tr h="500066">
                <a:tc>
                  <a:txBody>
                    <a:bodyPr/>
                    <a:lstStyle/>
                    <a:p>
                      <a:r>
                        <a:rPr lang="pl-PL" dirty="0" smtClean="0"/>
                        <a:t>Zawody</a:t>
                      </a:r>
                      <a:r>
                        <a:rPr lang="pl-PL" baseline="0" dirty="0" smtClean="0"/>
                        <a:t> ZSZ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Zawody</a:t>
                      </a:r>
                      <a:r>
                        <a:rPr lang="pl-PL" baseline="0" dirty="0" smtClean="0"/>
                        <a:t> uczone w technikum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Betoniarz-zbrojarz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Technik cyfrowych procesów</a:t>
                      </a:r>
                      <a:r>
                        <a:rPr lang="pl-PL" baseline="0" dirty="0" smtClean="0"/>
                        <a:t> graficznych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Blacharz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Technik logistyk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Fotograf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Technik obsługi turystycznej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Kominiarz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Technik organizacji reklamy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Kowal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Technik pojazdów samochodowych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Monter izolacji budowlanych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Ogrodnik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Tapicer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Zegarmistrz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56818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539552" y="2420888"/>
          <a:ext cx="8319268" cy="3539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435" name="Tytuł 2"/>
          <p:cNvSpPr>
            <a:spLocks noGrp="1"/>
          </p:cNvSpPr>
          <p:nvPr>
            <p:ph type="title"/>
          </p:nvPr>
        </p:nvSpPr>
        <p:spPr bwMode="auto">
          <a:xfrm>
            <a:off x="285720" y="1357298"/>
            <a:ext cx="8568951" cy="846156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pl-PL" dirty="0" smtClean="0"/>
              <a:t/>
            </a:r>
            <a:br>
              <a:rPr lang="pl-PL" dirty="0" smtClean="0"/>
            </a:br>
            <a:r>
              <a:rPr lang="pl-PL" sz="2600" dirty="0"/>
              <a:t>Analiza efektywności kształcenia zawodowego </a:t>
            </a:r>
            <a:r>
              <a:rPr lang="pl-PL" sz="2600" dirty="0" smtClean="0"/>
              <a:t>na podstawie wyników egzaminów zawodowych</a:t>
            </a:r>
          </a:p>
        </p:txBody>
      </p:sp>
    </p:spTree>
    <p:extLst>
      <p:ext uri="{BB962C8B-B14F-4D97-AF65-F5344CB8AC3E}">
        <p14:creationId xmlns:p14="http://schemas.microsoft.com/office/powerpoint/2010/main" val="35397444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3983602"/>
              </p:ext>
            </p:extLst>
          </p:nvPr>
        </p:nvGraphicFramePr>
        <p:xfrm>
          <a:off x="428624" y="2165033"/>
          <a:ext cx="8429655" cy="3192792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2809885"/>
                <a:gridCol w="2809885"/>
                <a:gridCol w="2809885"/>
              </a:tblGrid>
              <a:tr h="800941">
                <a:tc>
                  <a:txBody>
                    <a:bodyPr/>
                    <a:lstStyle/>
                    <a:p>
                      <a:r>
                        <a:rPr lang="pl-PL" dirty="0" smtClean="0"/>
                        <a:t>Wynik egzaminu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Technikum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ZSZ</a:t>
                      </a:r>
                      <a:endParaRPr lang="pl-PL" dirty="0"/>
                    </a:p>
                  </a:txBody>
                  <a:tcPr/>
                </a:tc>
              </a:tr>
              <a:tr h="800941">
                <a:tc>
                  <a:txBody>
                    <a:bodyPr/>
                    <a:lstStyle/>
                    <a:p>
                      <a:pPr marL="0" lvl="0" algn="l" defTabSz="914400" rtl="0" eaLnBrk="1" latinLnBrk="0" hangingPunct="1">
                        <a:lnSpc>
                          <a:spcPct val="200000"/>
                        </a:lnSpc>
                      </a:pPr>
                      <a:r>
                        <a:rPr lang="pl-PL" sz="1800" kern="1200" dirty="0" smtClean="0"/>
                        <a:t>Część teoretyczna</a:t>
                      </a:r>
                      <a:endParaRPr lang="pl-PL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200000"/>
                        </a:lnSpc>
                      </a:pPr>
                      <a:r>
                        <a:rPr lang="pl-PL" dirty="0" smtClean="0"/>
                        <a:t>85%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200000"/>
                        </a:lnSpc>
                      </a:pPr>
                      <a:r>
                        <a:rPr lang="pl-PL" dirty="0" smtClean="0"/>
                        <a:t>81,5%</a:t>
                      </a:r>
                      <a:endParaRPr lang="pl-PL" dirty="0"/>
                    </a:p>
                  </a:txBody>
                  <a:tcPr/>
                </a:tc>
              </a:tr>
              <a:tr h="800941">
                <a:tc>
                  <a:txBody>
                    <a:bodyPr/>
                    <a:lstStyle/>
                    <a:p>
                      <a:pPr marL="0" lvl="0" algn="l" defTabSz="914400" rtl="0" eaLnBrk="1" latinLnBrk="0" hangingPunct="1">
                        <a:lnSpc>
                          <a:spcPct val="200000"/>
                        </a:lnSpc>
                      </a:pPr>
                      <a:r>
                        <a:rPr lang="pl-PL" sz="1800" kern="1200" dirty="0" smtClean="0"/>
                        <a:t>Część praktyczna</a:t>
                      </a:r>
                      <a:endParaRPr lang="pl-PL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200000"/>
                        </a:lnSpc>
                      </a:pPr>
                      <a:r>
                        <a:rPr lang="pl-PL" dirty="0" smtClean="0"/>
                        <a:t>62%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200000"/>
                        </a:lnSpc>
                      </a:pPr>
                      <a:r>
                        <a:rPr lang="pl-PL" dirty="0" smtClean="0"/>
                        <a:t>92%</a:t>
                      </a:r>
                      <a:endParaRPr lang="pl-PL" dirty="0"/>
                    </a:p>
                  </a:txBody>
                  <a:tcPr/>
                </a:tc>
              </a:tr>
              <a:tr h="789969">
                <a:tc>
                  <a:txBody>
                    <a:bodyPr/>
                    <a:lstStyle/>
                    <a:p>
                      <a:pPr marL="0" lvl="0" algn="l" defTabSz="914400" rtl="0" eaLnBrk="1" latinLnBrk="0" hangingPunct="1">
                        <a:lnSpc>
                          <a:spcPct val="200000"/>
                        </a:lnSpc>
                      </a:pPr>
                      <a:r>
                        <a:rPr lang="pl-PL" sz="1800" kern="1200" dirty="0" smtClean="0"/>
                        <a:t>Uzyskanie</a:t>
                      </a:r>
                      <a:r>
                        <a:rPr lang="pl-PL" sz="1800" kern="1200" baseline="0" dirty="0" smtClean="0"/>
                        <a:t> dyplomu </a:t>
                      </a:r>
                      <a:endParaRPr lang="pl-PL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200000"/>
                        </a:lnSpc>
                      </a:pPr>
                      <a:r>
                        <a:rPr lang="pl-PL" dirty="0" smtClean="0"/>
                        <a:t>59%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200000"/>
                        </a:lnSpc>
                      </a:pPr>
                      <a:r>
                        <a:rPr lang="pl-PL" dirty="0" smtClean="0"/>
                        <a:t>76%</a:t>
                      </a:r>
                      <a:endParaRPr lang="pl-PL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28596" y="1214422"/>
            <a:ext cx="8258204" cy="917596"/>
          </a:xfrm>
        </p:spPr>
        <p:txBody>
          <a:bodyPr/>
          <a:lstStyle/>
          <a:p>
            <a:r>
              <a:rPr lang="pl-PL" dirty="0" smtClean="0"/>
              <a:t>Analiza efektywności kształcenia zawodowego na podstawie wyników egzaminów zawodowych</a:t>
            </a:r>
            <a:endParaRPr lang="pl-PL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ytuł 2"/>
          <p:cNvSpPr>
            <a:spLocks noGrp="1"/>
          </p:cNvSpPr>
          <p:nvPr>
            <p:ph type="title"/>
          </p:nvPr>
        </p:nvSpPr>
        <p:spPr bwMode="auto">
          <a:xfrm>
            <a:off x="357158" y="1071546"/>
            <a:ext cx="8568951" cy="48895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pl-PL" dirty="0" smtClean="0"/>
              <a:t/>
            </a:r>
            <a:br>
              <a:rPr lang="pl-PL" dirty="0" smtClean="0"/>
            </a:br>
            <a:r>
              <a:rPr lang="pl-PL" sz="2600" dirty="0" smtClean="0"/>
              <a:t>Wyniki egzaminów zawodowych w ujęciu przestrzennym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714348" y="1571612"/>
          <a:ext cx="8072494" cy="4572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595342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57200" y="2143125"/>
          <a:ext cx="8229600" cy="39830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357158" y="1071546"/>
            <a:ext cx="8258204" cy="917596"/>
          </a:xfrm>
        </p:spPr>
        <p:txBody>
          <a:bodyPr/>
          <a:lstStyle/>
          <a:p>
            <a:r>
              <a:rPr lang="pl-PL" dirty="0" smtClean="0"/>
              <a:t>Wyniki egzaminów w podziale na zawody na tle kraju (najpopularniejsze zawody)</a:t>
            </a:r>
            <a:endParaRPr lang="pl-PL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357158" y="2285992"/>
          <a:ext cx="8501123" cy="3411729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357322"/>
                <a:gridCol w="2357454"/>
                <a:gridCol w="2258493"/>
                <a:gridCol w="2527854"/>
              </a:tblGrid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 smtClean="0"/>
                        <a:t>Powiat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 smtClean="0"/>
                        <a:t>Odsetek  bezrobotnych absolwentów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 smtClean="0"/>
                        <a:t>Powiat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 smtClean="0"/>
                        <a:t>Odsetek bezrobotnych absolwentów</a:t>
                      </a:r>
                      <a:endParaRPr lang="pl-PL" sz="1400" dirty="0"/>
                    </a:p>
                  </a:txBody>
                  <a:tcPr/>
                </a:tc>
              </a:tr>
              <a:tr h="307643">
                <a:tc>
                  <a:txBody>
                    <a:bodyPr/>
                    <a:lstStyle/>
                    <a:p>
                      <a:pPr algn="l"/>
                      <a:r>
                        <a:rPr lang="pl-PL" sz="1400" dirty="0" smtClean="0"/>
                        <a:t>Augustowski </a:t>
                      </a:r>
                      <a:endParaRPr lang="pl-PL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 smtClean="0"/>
                        <a:t>11,2%</a:t>
                      </a:r>
                      <a:endParaRPr lang="pl-PL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400" dirty="0" smtClean="0"/>
                        <a:t>m.</a:t>
                      </a:r>
                      <a:r>
                        <a:rPr lang="pl-PL" sz="1400" baseline="0" dirty="0" smtClean="0"/>
                        <a:t> </a:t>
                      </a:r>
                      <a:r>
                        <a:rPr lang="pl-PL" sz="1400" dirty="0" smtClean="0"/>
                        <a:t>Suwałki</a:t>
                      </a:r>
                      <a:endParaRPr lang="pl-PL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 smtClean="0"/>
                        <a:t>14,2%</a:t>
                      </a:r>
                      <a:endParaRPr lang="pl-PL" sz="1400" b="1" dirty="0"/>
                    </a:p>
                  </a:txBody>
                  <a:tcPr/>
                </a:tc>
              </a:tr>
              <a:tr h="307643">
                <a:tc>
                  <a:txBody>
                    <a:bodyPr/>
                    <a:lstStyle/>
                    <a:p>
                      <a:pPr algn="l"/>
                      <a:r>
                        <a:rPr lang="pl-PL" sz="1400" dirty="0" smtClean="0"/>
                        <a:t>Białostocki</a:t>
                      </a:r>
                      <a:endParaRPr lang="pl-PL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 smtClean="0"/>
                        <a:t>24,4%</a:t>
                      </a:r>
                      <a:endParaRPr lang="pl-PL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 smtClean="0"/>
                        <a:t>Moniecki </a:t>
                      </a:r>
                      <a:endParaRPr lang="pl-PL" sz="1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 smtClean="0"/>
                        <a:t>22,7%</a:t>
                      </a:r>
                      <a:endParaRPr lang="pl-PL" sz="1400" b="1" dirty="0"/>
                    </a:p>
                  </a:txBody>
                  <a:tcPr/>
                </a:tc>
              </a:tr>
              <a:tr h="307643">
                <a:tc>
                  <a:txBody>
                    <a:bodyPr/>
                    <a:lstStyle/>
                    <a:p>
                      <a:pPr algn="l"/>
                      <a:r>
                        <a:rPr lang="pl-PL" sz="1400" dirty="0" smtClean="0"/>
                        <a:t>Bielski</a:t>
                      </a:r>
                      <a:endParaRPr lang="pl-PL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 smtClean="0"/>
                        <a:t>29,5%</a:t>
                      </a:r>
                      <a:endParaRPr lang="pl-PL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 smtClean="0"/>
                        <a:t>Sejneński</a:t>
                      </a:r>
                      <a:endParaRPr lang="pl-PL" sz="1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 smtClean="0"/>
                        <a:t>12,5%</a:t>
                      </a:r>
                      <a:endParaRPr lang="pl-PL" sz="1400" b="1" dirty="0"/>
                    </a:p>
                  </a:txBody>
                  <a:tcPr/>
                </a:tc>
              </a:tr>
              <a:tr h="307643">
                <a:tc>
                  <a:txBody>
                    <a:bodyPr/>
                    <a:lstStyle/>
                    <a:p>
                      <a:pPr algn="l"/>
                      <a:r>
                        <a:rPr lang="pl-PL" sz="1400" dirty="0" smtClean="0"/>
                        <a:t>Grajewski</a:t>
                      </a:r>
                      <a:endParaRPr lang="pl-PL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 smtClean="0"/>
                        <a:t>19,9%</a:t>
                      </a:r>
                      <a:endParaRPr lang="pl-PL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 smtClean="0"/>
                        <a:t>Siemiatycki</a:t>
                      </a:r>
                      <a:endParaRPr lang="pl-PL" sz="1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 smtClean="0"/>
                        <a:t>16,3%</a:t>
                      </a:r>
                      <a:endParaRPr lang="pl-PL" sz="1400" b="1" dirty="0"/>
                    </a:p>
                  </a:txBody>
                  <a:tcPr/>
                </a:tc>
              </a:tr>
              <a:tr h="307643">
                <a:tc>
                  <a:txBody>
                    <a:bodyPr/>
                    <a:lstStyle/>
                    <a:p>
                      <a:pPr algn="l"/>
                      <a:r>
                        <a:rPr lang="pl-PL" sz="1400" dirty="0" smtClean="0"/>
                        <a:t>Hajnowski</a:t>
                      </a:r>
                      <a:endParaRPr lang="pl-PL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 smtClean="0"/>
                        <a:t>4,8%</a:t>
                      </a:r>
                      <a:endParaRPr lang="pl-PL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 smtClean="0"/>
                        <a:t>Sokólski</a:t>
                      </a:r>
                      <a:endParaRPr lang="pl-PL" sz="1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 smtClean="0"/>
                        <a:t>33,6%</a:t>
                      </a:r>
                      <a:endParaRPr lang="pl-PL" sz="1400" b="1" dirty="0"/>
                    </a:p>
                  </a:txBody>
                  <a:tcPr/>
                </a:tc>
              </a:tr>
              <a:tr h="307643">
                <a:tc>
                  <a:txBody>
                    <a:bodyPr/>
                    <a:lstStyle/>
                    <a:p>
                      <a:pPr algn="l"/>
                      <a:r>
                        <a:rPr lang="pl-PL" sz="1400" dirty="0" smtClean="0"/>
                        <a:t>Kolneński</a:t>
                      </a:r>
                      <a:endParaRPr lang="pl-PL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 smtClean="0"/>
                        <a:t>48,2%</a:t>
                      </a:r>
                      <a:endParaRPr lang="pl-PL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 smtClean="0"/>
                        <a:t>Suwalski</a:t>
                      </a:r>
                      <a:endParaRPr lang="pl-PL" sz="1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 smtClean="0"/>
                        <a:t>16,4%</a:t>
                      </a:r>
                      <a:endParaRPr lang="pl-PL" sz="1400" b="1" dirty="0"/>
                    </a:p>
                  </a:txBody>
                  <a:tcPr/>
                </a:tc>
              </a:tr>
              <a:tr h="307643">
                <a:tc>
                  <a:txBody>
                    <a:bodyPr/>
                    <a:lstStyle/>
                    <a:p>
                      <a:pPr algn="l"/>
                      <a:r>
                        <a:rPr lang="pl-PL" sz="1400" dirty="0" smtClean="0"/>
                        <a:t>Łomżyński</a:t>
                      </a:r>
                      <a:endParaRPr lang="pl-PL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 smtClean="0"/>
                        <a:t>13,2%</a:t>
                      </a:r>
                      <a:endParaRPr lang="pl-PL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 smtClean="0"/>
                        <a:t>Wysokomazowiecki</a:t>
                      </a:r>
                      <a:endParaRPr lang="pl-PL" sz="1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 smtClean="0"/>
                        <a:t>9,1%</a:t>
                      </a:r>
                      <a:endParaRPr lang="pl-PL" sz="1400" b="1" dirty="0"/>
                    </a:p>
                  </a:txBody>
                  <a:tcPr/>
                </a:tc>
              </a:tr>
              <a:tr h="307643">
                <a:tc>
                  <a:txBody>
                    <a:bodyPr/>
                    <a:lstStyle/>
                    <a:p>
                      <a:pPr algn="l"/>
                      <a:r>
                        <a:rPr lang="pl-PL" sz="1400" dirty="0" smtClean="0"/>
                        <a:t>m. Białystok</a:t>
                      </a:r>
                      <a:endParaRPr lang="pl-PL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 smtClean="0"/>
                        <a:t>17,8%</a:t>
                      </a:r>
                      <a:endParaRPr lang="pl-PL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 smtClean="0"/>
                        <a:t>Zambrowski</a:t>
                      </a:r>
                      <a:endParaRPr lang="pl-PL" sz="1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 smtClean="0"/>
                        <a:t>26,8%</a:t>
                      </a:r>
                      <a:endParaRPr lang="pl-PL" sz="1400" b="1" dirty="0"/>
                    </a:p>
                  </a:txBody>
                  <a:tcPr/>
                </a:tc>
              </a:tr>
              <a:tr h="307643">
                <a:tc>
                  <a:txBody>
                    <a:bodyPr/>
                    <a:lstStyle/>
                    <a:p>
                      <a:pPr algn="l"/>
                      <a:r>
                        <a:rPr lang="pl-PL" sz="1400" dirty="0" smtClean="0"/>
                        <a:t>m. Łomża</a:t>
                      </a:r>
                      <a:endParaRPr lang="pl-PL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 smtClean="0"/>
                        <a:t>4,3%</a:t>
                      </a:r>
                      <a:endParaRPr lang="pl-PL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pl-PL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14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357158" y="1142984"/>
            <a:ext cx="8258204" cy="846158"/>
          </a:xfrm>
        </p:spPr>
        <p:txBody>
          <a:bodyPr/>
          <a:lstStyle/>
          <a:p>
            <a:r>
              <a:rPr lang="pl-PL" dirty="0" smtClean="0"/>
              <a:t>Sytuacja absolwentów na rynku pracy </a:t>
            </a:r>
            <a:br>
              <a:rPr lang="pl-PL" dirty="0" smtClean="0"/>
            </a:br>
            <a:r>
              <a:rPr lang="pl-PL" dirty="0" smtClean="0"/>
              <a:t>(statystyka PUP) </a:t>
            </a:r>
            <a:endParaRPr lang="pl-PL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917596"/>
          </a:xfrm>
        </p:spPr>
        <p:txBody>
          <a:bodyPr/>
          <a:lstStyle/>
          <a:p>
            <a:r>
              <a:rPr lang="pl-PL" dirty="0" smtClean="0"/>
              <a:t>Sytuacja absolwentów na rynku pracy </a:t>
            </a:r>
            <a:br>
              <a:rPr lang="pl-PL" dirty="0" smtClean="0"/>
            </a:br>
            <a:r>
              <a:rPr lang="pl-PL" dirty="0" smtClean="0"/>
              <a:t>– według zawodów</a:t>
            </a:r>
            <a:endParaRPr lang="pl-PL" dirty="0"/>
          </a:p>
        </p:txBody>
      </p:sp>
      <p:graphicFrame>
        <p:nvGraphicFramePr>
          <p:cNvPr id="5" name="Diagram 4"/>
          <p:cNvGraphicFramePr/>
          <p:nvPr/>
        </p:nvGraphicFramePr>
        <p:xfrm>
          <a:off x="1115616" y="2204864"/>
          <a:ext cx="6984776" cy="40324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ytuł 2"/>
          <p:cNvSpPr>
            <a:spLocks noGrp="1"/>
          </p:cNvSpPr>
          <p:nvPr>
            <p:ph type="title"/>
          </p:nvPr>
        </p:nvSpPr>
        <p:spPr bwMode="auto">
          <a:xfrm>
            <a:off x="285720" y="1000108"/>
            <a:ext cx="8283231" cy="82733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eaLnBrk="1" hangingPunct="1"/>
            <a:r>
              <a:rPr lang="pl-PL" dirty="0" smtClean="0"/>
              <a:t/>
            </a:r>
            <a:br>
              <a:rPr lang="pl-PL" dirty="0" smtClean="0"/>
            </a:br>
            <a:r>
              <a:rPr lang="pl-PL" sz="2600" dirty="0" smtClean="0"/>
              <a:t>Sytuacja absolwentów na rynku pracy –</a:t>
            </a:r>
            <a:br>
              <a:rPr lang="pl-PL" sz="2600" dirty="0" smtClean="0"/>
            </a:br>
            <a:r>
              <a:rPr lang="pl-PL" sz="2600" dirty="0" smtClean="0"/>
              <a:t>wyniki ankiety wśród absolwentów (N=997)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395536" y="2132856"/>
          <a:ext cx="8424936" cy="3816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24716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Symbol zastępczy zawartości 14"/>
          <p:cNvSpPr>
            <a:spLocks noGrp="1"/>
          </p:cNvSpPr>
          <p:nvPr>
            <p:ph idx="1"/>
          </p:nvPr>
        </p:nvSpPr>
        <p:spPr bwMode="auto">
          <a:xfrm>
            <a:off x="457200" y="1700213"/>
            <a:ext cx="8229600" cy="4157679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31813" indent="-354013" eaLnBrk="1" hangingPunct="1">
              <a:lnSpc>
                <a:spcPct val="150000"/>
              </a:lnSpc>
              <a:spcAft>
                <a:spcPts val="600"/>
              </a:spcAft>
              <a:buClr>
                <a:srgbClr val="C00000"/>
              </a:buClr>
              <a:buFont typeface="Wingdings" pitchFamily="2" charset="2"/>
              <a:buChar char="Ø"/>
            </a:pPr>
            <a:r>
              <a:rPr lang="pl-PL" sz="2000" dirty="0" smtClean="0"/>
              <a:t> Rozmieszczenie szkół zawodowych w województwie podlaskim</a:t>
            </a:r>
          </a:p>
          <a:p>
            <a:pPr marL="531813" indent="-354013" eaLnBrk="1" hangingPunct="1">
              <a:lnSpc>
                <a:spcPct val="150000"/>
              </a:lnSpc>
              <a:spcAft>
                <a:spcPts val="600"/>
              </a:spcAft>
              <a:buClr>
                <a:srgbClr val="C00000"/>
              </a:buClr>
              <a:buFont typeface="Wingdings" pitchFamily="2" charset="2"/>
              <a:buChar char="Ø"/>
            </a:pPr>
            <a:r>
              <a:rPr lang="pl-PL" sz="2000" dirty="0" smtClean="0"/>
              <a:t>Oferta kształcenia w roku szkolnym 2010/2011</a:t>
            </a:r>
          </a:p>
          <a:p>
            <a:pPr marL="531813" indent="-354013" eaLnBrk="1" hangingPunct="1">
              <a:lnSpc>
                <a:spcPct val="150000"/>
              </a:lnSpc>
              <a:spcAft>
                <a:spcPts val="600"/>
              </a:spcAft>
              <a:buClr>
                <a:srgbClr val="C00000"/>
              </a:buClr>
              <a:buFont typeface="Wingdings" pitchFamily="2" charset="2"/>
              <a:buChar char="Ø"/>
            </a:pPr>
            <a:r>
              <a:rPr lang="pl-PL" sz="2000" dirty="0" smtClean="0"/>
              <a:t>Uczniowie</a:t>
            </a:r>
          </a:p>
          <a:p>
            <a:pPr marL="531813" indent="-354013" eaLnBrk="1" hangingPunct="1">
              <a:lnSpc>
                <a:spcPct val="150000"/>
              </a:lnSpc>
              <a:spcAft>
                <a:spcPts val="600"/>
              </a:spcAft>
              <a:buClr>
                <a:srgbClr val="C00000"/>
              </a:buClr>
              <a:buFont typeface="Wingdings" pitchFamily="2" charset="2"/>
              <a:buChar char="Ø"/>
            </a:pPr>
            <a:r>
              <a:rPr lang="pl-PL" sz="2000" dirty="0" smtClean="0"/>
              <a:t>Absolwenci</a:t>
            </a:r>
          </a:p>
          <a:p>
            <a:pPr marL="531813" indent="-354013" eaLnBrk="1" hangingPunct="1">
              <a:lnSpc>
                <a:spcPct val="150000"/>
              </a:lnSpc>
              <a:spcAft>
                <a:spcPts val="600"/>
              </a:spcAft>
              <a:buClr>
                <a:srgbClr val="C00000"/>
              </a:buClr>
              <a:buFont typeface="Wingdings" pitchFamily="2" charset="2"/>
              <a:buChar char="Ø"/>
            </a:pPr>
            <a:r>
              <a:rPr lang="pl-PL" sz="2000" dirty="0" smtClean="0"/>
              <a:t>Efektywność kształcenia na podstawie wyników egzaminów</a:t>
            </a:r>
          </a:p>
          <a:p>
            <a:pPr marL="531813" indent="-354013" eaLnBrk="1" hangingPunct="1">
              <a:lnSpc>
                <a:spcPct val="150000"/>
              </a:lnSpc>
              <a:spcAft>
                <a:spcPts val="600"/>
              </a:spcAft>
              <a:buClr>
                <a:srgbClr val="C00000"/>
              </a:buClr>
              <a:buFont typeface="Wingdings" pitchFamily="2" charset="2"/>
              <a:buChar char="Ø"/>
            </a:pPr>
            <a:r>
              <a:rPr lang="pl-PL" sz="2000" dirty="0" smtClean="0"/>
              <a:t>Skuteczność kształcenia na podstawie losów absolwentów</a:t>
            </a:r>
          </a:p>
          <a:p>
            <a:pPr marL="531813" indent="-354013" eaLnBrk="1" hangingPunct="1">
              <a:lnSpc>
                <a:spcPct val="150000"/>
              </a:lnSpc>
              <a:spcAft>
                <a:spcPts val="600"/>
              </a:spcAft>
              <a:buClr>
                <a:srgbClr val="C00000"/>
              </a:buClr>
              <a:buFont typeface="Wingdings" pitchFamily="2" charset="2"/>
              <a:buChar char="Ø"/>
            </a:pPr>
            <a:r>
              <a:rPr lang="pl-PL" sz="2000" dirty="0" smtClean="0"/>
              <a:t>Opinie pracodawców dotyczące kształcenia zawodowego </a:t>
            </a:r>
            <a:endParaRPr lang="pl-PL" dirty="0" smtClean="0"/>
          </a:p>
        </p:txBody>
      </p:sp>
      <p:sp>
        <p:nvSpPr>
          <p:cNvPr id="16386" name="Tytuł 2"/>
          <p:cNvSpPr>
            <a:spLocks noGrp="1"/>
          </p:cNvSpPr>
          <p:nvPr>
            <p:ph type="title"/>
          </p:nvPr>
        </p:nvSpPr>
        <p:spPr bwMode="auto">
          <a:xfrm>
            <a:off x="468313" y="1125538"/>
            <a:ext cx="8258175" cy="433387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eaLnBrk="1" hangingPunct="1"/>
            <a:r>
              <a:rPr lang="pl-PL" dirty="0" smtClean="0"/>
              <a:t>Zakres prezentacji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ytuł 2"/>
          <p:cNvSpPr>
            <a:spLocks noGrp="1"/>
          </p:cNvSpPr>
          <p:nvPr>
            <p:ph type="title"/>
          </p:nvPr>
        </p:nvSpPr>
        <p:spPr bwMode="auto">
          <a:xfrm>
            <a:off x="285720" y="1000108"/>
            <a:ext cx="8283231" cy="82733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eaLnBrk="1" hangingPunct="1"/>
            <a:r>
              <a:rPr lang="pl-PL" dirty="0" smtClean="0"/>
              <a:t/>
            </a:r>
            <a:br>
              <a:rPr lang="pl-PL" dirty="0" smtClean="0"/>
            </a:br>
            <a:r>
              <a:rPr lang="pl-PL" sz="2600" dirty="0" smtClean="0"/>
              <a:t>Sytuacja absolwentów na rynku pracy –</a:t>
            </a:r>
            <a:br>
              <a:rPr lang="pl-PL" sz="2600" dirty="0" smtClean="0"/>
            </a:br>
            <a:r>
              <a:rPr lang="pl-PL" sz="2600" dirty="0" smtClean="0"/>
              <a:t>wyniki ankiety wśród absolwentów (N=997)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395536" y="2996952"/>
          <a:ext cx="8424936" cy="16561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247163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ytuł 2"/>
          <p:cNvSpPr>
            <a:spLocks noGrp="1"/>
          </p:cNvSpPr>
          <p:nvPr>
            <p:ph type="title"/>
          </p:nvPr>
        </p:nvSpPr>
        <p:spPr bwMode="auto">
          <a:xfrm>
            <a:off x="323528" y="1143000"/>
            <a:ext cx="8568951" cy="48895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pl-PL" dirty="0" smtClean="0"/>
              <a:t/>
            </a:r>
            <a:br>
              <a:rPr lang="pl-PL" dirty="0" smtClean="0"/>
            </a:br>
            <a:r>
              <a:rPr lang="pl-PL" sz="2600" dirty="0" smtClean="0"/>
              <a:t>Współpraca szkół z pracodawcami i instytucjami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331640" y="1844824"/>
          <a:ext cx="7128792" cy="2010859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4248472"/>
                <a:gridCol w="1368152"/>
                <a:gridCol w="1512168"/>
              </a:tblGrid>
              <a:tr h="406257">
                <a:tc>
                  <a:txBody>
                    <a:bodyPr/>
                    <a:lstStyle/>
                    <a:p>
                      <a:r>
                        <a:rPr lang="pl-PL" dirty="0" smtClean="0"/>
                        <a:t>Z PRACODAWCAMI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Technikum</a:t>
                      </a:r>
                      <a:endParaRPr lang="pl-P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ZSZ</a:t>
                      </a:r>
                      <a:endParaRPr lang="pl-PL" sz="1600" dirty="0"/>
                    </a:p>
                  </a:txBody>
                  <a:tcPr/>
                </a:tc>
              </a:tr>
              <a:tr h="385831">
                <a:tc>
                  <a:txBody>
                    <a:bodyPr/>
                    <a:lstStyle/>
                    <a:p>
                      <a:r>
                        <a:rPr lang="pl-PL" sz="1600" dirty="0" smtClean="0"/>
                        <a:t>w zakresie organizacji praktyk zawodowych</a:t>
                      </a:r>
                      <a:endParaRPr lang="pl-P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dirty="0" smtClean="0"/>
                        <a:t>100%</a:t>
                      </a:r>
                      <a:endParaRPr lang="pl-P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pl-PL" sz="1600" dirty="0"/>
                    </a:p>
                  </a:txBody>
                  <a:tcPr/>
                </a:tc>
              </a:tr>
              <a:tr h="406257">
                <a:tc>
                  <a:txBody>
                    <a:bodyPr/>
                    <a:lstStyle/>
                    <a:p>
                      <a:r>
                        <a:rPr lang="pl-PL" sz="1600" dirty="0" smtClean="0"/>
                        <a:t>w zakresie organizacji zajęć praktycznych</a:t>
                      </a:r>
                      <a:endParaRPr lang="pl-P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dirty="0" smtClean="0"/>
                        <a:t>53%</a:t>
                      </a:r>
                      <a:endParaRPr lang="pl-P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dirty="0" smtClean="0"/>
                        <a:t>80%</a:t>
                      </a:r>
                      <a:endParaRPr lang="pl-PL" sz="1600" dirty="0"/>
                    </a:p>
                  </a:txBody>
                  <a:tcPr/>
                </a:tc>
              </a:tr>
              <a:tr h="406257">
                <a:tc>
                  <a:txBody>
                    <a:bodyPr/>
                    <a:lstStyle/>
                    <a:p>
                      <a:r>
                        <a:rPr lang="pl-PL" sz="1600" dirty="0" smtClean="0"/>
                        <a:t>organizuje wycieczki do zakładów pracy</a:t>
                      </a:r>
                      <a:endParaRPr lang="pl-P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dirty="0" smtClean="0"/>
                        <a:t>80%</a:t>
                      </a:r>
                      <a:endParaRPr lang="pl-P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dirty="0" smtClean="0"/>
                        <a:t>80%</a:t>
                      </a:r>
                      <a:endParaRPr lang="pl-PL" sz="1600" dirty="0"/>
                    </a:p>
                  </a:txBody>
                  <a:tcPr/>
                </a:tc>
              </a:tr>
              <a:tr h="406257">
                <a:tc>
                  <a:txBody>
                    <a:bodyPr/>
                    <a:lstStyle/>
                    <a:p>
                      <a:r>
                        <a:rPr lang="pl-PL" sz="1600" dirty="0" smtClean="0"/>
                        <a:t>otrzymuje wsparcie materialne</a:t>
                      </a:r>
                      <a:endParaRPr lang="pl-P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dirty="0" smtClean="0"/>
                        <a:t>42%</a:t>
                      </a:r>
                      <a:endParaRPr lang="pl-P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dirty="0" smtClean="0"/>
                        <a:t>38%</a:t>
                      </a:r>
                      <a:endParaRPr lang="pl-PL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Prostokąt 4"/>
          <p:cNvSpPr/>
          <p:nvPr/>
        </p:nvSpPr>
        <p:spPr>
          <a:xfrm>
            <a:off x="1187624" y="4170566"/>
            <a:ext cx="770485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600" dirty="0" smtClean="0"/>
              <a:t>Ponad 80% techników i ZSZ deklaruje współpracę z powiatowym urzędem pracy</a:t>
            </a:r>
            <a:endParaRPr lang="pl-PL" sz="1600" dirty="0"/>
          </a:p>
        </p:txBody>
      </p:sp>
      <p:sp>
        <p:nvSpPr>
          <p:cNvPr id="6" name="pole tekstowe 5"/>
          <p:cNvSpPr txBox="1"/>
          <p:nvPr/>
        </p:nvSpPr>
        <p:spPr>
          <a:xfrm>
            <a:off x="611560" y="1844824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1)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611560" y="4149080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2)</a:t>
            </a:r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611560" y="5085184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3)</a:t>
            </a:r>
            <a:endParaRPr lang="pl-PL" dirty="0"/>
          </a:p>
        </p:txBody>
      </p:sp>
      <p:sp>
        <p:nvSpPr>
          <p:cNvPr id="9" name="Prostokąt 8"/>
          <p:cNvSpPr/>
          <p:nvPr/>
        </p:nvSpPr>
        <p:spPr>
          <a:xfrm>
            <a:off x="1187624" y="5160094"/>
            <a:ext cx="734481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1600" dirty="0" smtClean="0"/>
              <a:t>Zasadnicze szkoły zawodowe znacznie częściej niż technika współpracują z cechami rzemiosł i ochotniczymi hufcami pracy, rzadziej natomiast z pozostałymi organizacjami pracodawców, organizacjami pozarządowymi i innymi organizacjami.</a:t>
            </a: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36571703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ytuł 2"/>
          <p:cNvSpPr>
            <a:spLocks noGrp="1"/>
          </p:cNvSpPr>
          <p:nvPr>
            <p:ph type="title"/>
          </p:nvPr>
        </p:nvSpPr>
        <p:spPr bwMode="auto">
          <a:xfrm>
            <a:off x="323528" y="1196752"/>
            <a:ext cx="8568951" cy="48895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pl-PL" dirty="0" smtClean="0"/>
              <a:t/>
            </a:r>
            <a:br>
              <a:rPr lang="pl-PL" dirty="0" smtClean="0"/>
            </a:br>
            <a:r>
              <a:rPr lang="pl-PL" sz="2600" dirty="0"/>
              <a:t>Jakość kształcenia zawodowego w opinii </a:t>
            </a:r>
            <a:r>
              <a:rPr lang="pl-PL" sz="2600" dirty="0" smtClean="0"/>
              <a:t>absolwentów</a:t>
            </a:r>
          </a:p>
        </p:txBody>
      </p:sp>
      <p:sp>
        <p:nvSpPr>
          <p:cNvPr id="6" name="Prostokąt 5"/>
          <p:cNvSpPr/>
          <p:nvPr/>
        </p:nvSpPr>
        <p:spPr>
          <a:xfrm>
            <a:off x="611560" y="4869160"/>
            <a:ext cx="80648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l-PL" dirty="0" smtClean="0"/>
              <a:t>Byli uczniowie szkół zawodowych znacznie częściej wskazują na zajęcia praktyczne w szkole i praktyki zawodowe jako sposoby zdobycia kwalifikacji zawodowych, zaś absolwenci techników częściej uzupełniają brakujące umiejętności w ramach samokształcenia i nauki bezpośrednio u pracodawcy. </a:t>
            </a:r>
            <a:endParaRPr lang="pl-PL" dirty="0"/>
          </a:p>
        </p:txBody>
      </p:sp>
      <p:graphicFrame>
        <p:nvGraphicFramePr>
          <p:cNvPr id="7" name="Wykres 6"/>
          <p:cNvGraphicFramePr/>
          <p:nvPr/>
        </p:nvGraphicFramePr>
        <p:xfrm>
          <a:off x="1403648" y="1916832"/>
          <a:ext cx="6264696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364719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ytuł 2"/>
          <p:cNvSpPr>
            <a:spLocks noGrp="1"/>
          </p:cNvSpPr>
          <p:nvPr>
            <p:ph type="title"/>
          </p:nvPr>
        </p:nvSpPr>
        <p:spPr bwMode="auto">
          <a:xfrm>
            <a:off x="323528" y="1143000"/>
            <a:ext cx="8568951" cy="48895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pl-PL" dirty="0" smtClean="0"/>
              <a:t/>
            </a:r>
            <a:br>
              <a:rPr lang="pl-PL" dirty="0" smtClean="0"/>
            </a:br>
            <a:r>
              <a:rPr lang="pl-PL" sz="2600" dirty="0" smtClean="0"/>
              <a:t>Jakość kształcenia zawodowego w opinii pracodawców</a:t>
            </a:r>
          </a:p>
        </p:txBody>
      </p:sp>
      <p:graphicFrame>
        <p:nvGraphicFramePr>
          <p:cNvPr id="5" name="Diagram 4"/>
          <p:cNvGraphicFramePr/>
          <p:nvPr/>
        </p:nvGraphicFramePr>
        <p:xfrm>
          <a:off x="467544" y="1844824"/>
          <a:ext cx="8136904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6978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ytuł 2"/>
          <p:cNvSpPr>
            <a:spLocks noGrp="1"/>
          </p:cNvSpPr>
          <p:nvPr>
            <p:ph type="title"/>
          </p:nvPr>
        </p:nvSpPr>
        <p:spPr bwMode="auto">
          <a:xfrm>
            <a:off x="323528" y="1143000"/>
            <a:ext cx="8568951" cy="48895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pl-PL" dirty="0" smtClean="0"/>
              <a:t/>
            </a:r>
            <a:br>
              <a:rPr lang="pl-PL" dirty="0" smtClean="0"/>
            </a:br>
            <a:r>
              <a:rPr lang="pl-PL" sz="2600" dirty="0" smtClean="0"/>
              <a:t>Jakość kształcenia zawodowego w opinii pracodawców</a:t>
            </a:r>
          </a:p>
        </p:txBody>
      </p:sp>
      <p:graphicFrame>
        <p:nvGraphicFramePr>
          <p:cNvPr id="5" name="Diagram 4"/>
          <p:cNvGraphicFramePr/>
          <p:nvPr/>
        </p:nvGraphicFramePr>
        <p:xfrm>
          <a:off x="467544" y="1844824"/>
          <a:ext cx="8136904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6978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ytuł 1"/>
          <p:cNvSpPr>
            <a:spLocks noGrp="1"/>
          </p:cNvSpPr>
          <p:nvPr>
            <p:ph type="ctrTitle"/>
          </p:nvPr>
        </p:nvSpPr>
        <p:spPr bwMode="auto">
          <a:xfrm>
            <a:off x="900113" y="1844675"/>
            <a:ext cx="7594600" cy="23050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pl-PL" sz="2000" b="1" dirty="0" smtClean="0"/>
              <a:t/>
            </a:r>
            <a:br>
              <a:rPr lang="pl-PL" sz="2000" b="1" dirty="0" smtClean="0"/>
            </a:br>
            <a:endParaRPr lang="pl-PL" sz="2200" b="1" dirty="0" smtClean="0"/>
          </a:p>
        </p:txBody>
      </p:sp>
      <p:sp>
        <p:nvSpPr>
          <p:cNvPr id="15363" name="Prostokąt 9"/>
          <p:cNvSpPr>
            <a:spLocks noChangeArrowheads="1"/>
          </p:cNvSpPr>
          <p:nvPr/>
        </p:nvSpPr>
        <p:spPr bwMode="auto">
          <a:xfrm>
            <a:off x="323850" y="1628775"/>
            <a:ext cx="8424863" cy="258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l-PL" b="1">
                <a:solidFill>
                  <a:schemeClr val="bg1"/>
                </a:solidFill>
              </a:rPr>
              <a:t>Diagnoza stanu kształcenia zawodowego i potrzeb w zakresie modernizacji oferty kształcenia dotyczących efektywności i adekwatności kształcenia przez szkoły zawodowe w kontekście potrzeb regionalnego rynku pracy</a:t>
            </a:r>
          </a:p>
          <a:p>
            <a:endParaRPr lang="pl-PL" b="1">
              <a:solidFill>
                <a:srgbClr val="40697D"/>
              </a:solidFill>
            </a:endParaRPr>
          </a:p>
          <a:p>
            <a:endParaRPr lang="pl-PL" b="1">
              <a:solidFill>
                <a:srgbClr val="40697D"/>
              </a:solidFill>
            </a:endParaRPr>
          </a:p>
          <a:p>
            <a:endParaRPr lang="pl-PL" b="1">
              <a:solidFill>
                <a:srgbClr val="40697D"/>
              </a:solidFill>
            </a:endParaRPr>
          </a:p>
          <a:p>
            <a:r>
              <a:rPr lang="pl-PL" b="1">
                <a:solidFill>
                  <a:srgbClr val="40697D"/>
                </a:solidFill>
              </a:rPr>
              <a:t>Moduł II. Diagnoza środowisk lokalnych</a:t>
            </a:r>
          </a:p>
          <a:p>
            <a:r>
              <a:rPr lang="pl-PL">
                <a:solidFill>
                  <a:schemeClr val="bg1"/>
                </a:solidFill>
              </a:rPr>
              <a:t/>
            </a:r>
            <a:br>
              <a:rPr lang="pl-PL">
                <a:solidFill>
                  <a:schemeClr val="bg1"/>
                </a:solidFill>
              </a:rPr>
            </a:br>
            <a:endParaRPr lang="pl-PL">
              <a:solidFill>
                <a:schemeClr val="bg1"/>
              </a:solidFill>
            </a:endParaRPr>
          </a:p>
        </p:txBody>
      </p:sp>
      <p:sp>
        <p:nvSpPr>
          <p:cNvPr id="15" name="Symbol zastępczy stopki 3"/>
          <p:cNvSpPr>
            <a:spLocks noGrp="1"/>
          </p:cNvSpPr>
          <p:nvPr>
            <p:ph type="ftr" sz="quarter" idx="4294967295"/>
          </p:nvPr>
        </p:nvSpPr>
        <p:spPr>
          <a:xfrm>
            <a:off x="785813" y="5214938"/>
            <a:ext cx="742315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pl-PL"/>
              <a:t>Projekt współfinansowany ze środków Unii Europejskiej w ramach Europejskiego Funduszu Społecznego</a:t>
            </a:r>
          </a:p>
        </p:txBody>
      </p:sp>
    </p:spTree>
    <p:extLst>
      <p:ext uri="{BB962C8B-B14F-4D97-AF65-F5344CB8AC3E}">
        <p14:creationId xmlns:p14="http://schemas.microsoft.com/office/powerpoint/2010/main" val="2930693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Symbol zastępczy zawartości 14"/>
          <p:cNvSpPr>
            <a:spLocks noGrp="1"/>
          </p:cNvSpPr>
          <p:nvPr>
            <p:ph idx="1"/>
          </p:nvPr>
        </p:nvSpPr>
        <p:spPr bwMode="auto">
          <a:xfrm>
            <a:off x="457200" y="1844675"/>
            <a:ext cx="8229600" cy="401320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just">
              <a:buFont typeface="Arial" pitchFamily="34" charset="0"/>
              <a:buNone/>
              <a:defRPr/>
            </a:pPr>
            <a:r>
              <a:rPr lang="pl-PL" sz="2400" b="1" dirty="0" smtClean="0">
                <a:solidFill>
                  <a:schemeClr val="accent1">
                    <a:lumMod val="50000"/>
                  </a:schemeClr>
                </a:solidFill>
              </a:rPr>
              <a:t>Poznanie zakresu współpracy na rzecz rozwoju edukacji zawodowej w środowiskach lokalnych pod kątem potrzeb rynku pracy w województwie podlaskim. </a:t>
            </a:r>
            <a:endParaRPr lang="pl-PL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Arial" pitchFamily="34" charset="0"/>
              <a:buNone/>
              <a:defRPr/>
            </a:pPr>
            <a:endParaRPr lang="pl-PL" sz="12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Font typeface="Arial" pitchFamily="34" charset="0"/>
              <a:buNone/>
              <a:defRPr/>
            </a:pPr>
            <a:r>
              <a:rPr lang="pl-PL" sz="2000" dirty="0" smtClean="0">
                <a:solidFill>
                  <a:schemeClr val="accent1">
                    <a:lumMod val="50000"/>
                  </a:schemeClr>
                </a:solidFill>
              </a:rPr>
              <a:t>Zbadano:</a:t>
            </a:r>
          </a:p>
          <a:p>
            <a:pPr marL="177800" indent="-177800"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Ø"/>
              <a:defRPr/>
            </a:pPr>
            <a:r>
              <a:rPr lang="pl-PL" sz="2000" dirty="0" smtClean="0">
                <a:solidFill>
                  <a:schemeClr val="accent1">
                    <a:lumMod val="50000"/>
                  </a:schemeClr>
                </a:solidFill>
              </a:rPr>
              <a:t>system powstawania nowych kierunków kształcenia w szkołach zawodowych i zakres konsultacji zarówno na szczeblu powiatowym, jak i wojewódzkim</a:t>
            </a:r>
          </a:p>
          <a:p>
            <a:pPr marL="177800" indent="-177800"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Ø"/>
              <a:defRPr/>
            </a:pPr>
            <a:r>
              <a:rPr lang="pl-PL" sz="2000" dirty="0" smtClean="0">
                <a:solidFill>
                  <a:schemeClr val="accent1">
                    <a:lumMod val="50000"/>
                  </a:schemeClr>
                </a:solidFill>
              </a:rPr>
              <a:t>istniejące partnerstwa i zakres współpracy w powiatach i w regionie,</a:t>
            </a:r>
          </a:p>
          <a:p>
            <a:pPr marL="177800" indent="-177800"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Ø"/>
              <a:defRPr/>
            </a:pPr>
            <a:r>
              <a:rPr lang="pl-PL" sz="2000" dirty="0" smtClean="0">
                <a:solidFill>
                  <a:schemeClr val="accent1">
                    <a:lumMod val="50000"/>
                  </a:schemeClr>
                </a:solidFill>
              </a:rPr>
              <a:t>częstotliwość nawiązywania innej formy współpracy niż partnerstwo,</a:t>
            </a:r>
          </a:p>
          <a:p>
            <a:pPr marL="177800" indent="-177800"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Ø"/>
              <a:defRPr/>
            </a:pPr>
            <a:r>
              <a:rPr lang="pl-PL" sz="2000" dirty="0" smtClean="0">
                <a:solidFill>
                  <a:schemeClr val="accent1">
                    <a:lumMod val="50000"/>
                  </a:schemeClr>
                </a:solidFill>
              </a:rPr>
              <a:t>stosowanie metod rozwiązywania problemów w edukacji zawodowej pod kątem potrzeb rynku pracy w powiatach.</a:t>
            </a:r>
          </a:p>
        </p:txBody>
      </p:sp>
      <p:sp>
        <p:nvSpPr>
          <p:cNvPr id="4" name="Prostokąt zaokrąglony 3"/>
          <p:cNvSpPr/>
          <p:nvPr/>
        </p:nvSpPr>
        <p:spPr>
          <a:xfrm>
            <a:off x="468313" y="1196975"/>
            <a:ext cx="7643812" cy="5715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pl-PL" sz="2400" dirty="0">
                <a:solidFill>
                  <a:srgbClr val="F1F8FD"/>
                </a:solidFill>
              </a:rPr>
              <a:t>CEL BADANIA W RAMACH MODUŁU II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1853611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ymbol zastępczy zawartości 1"/>
          <p:cNvSpPr>
            <a:spLocks noGrp="1"/>
          </p:cNvSpPr>
          <p:nvPr>
            <p:ph idx="1"/>
          </p:nvPr>
        </p:nvSpPr>
        <p:spPr bwMode="auto">
          <a:xfrm>
            <a:off x="395288" y="3573463"/>
            <a:ext cx="8229600" cy="2574925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spcAft>
                <a:spcPts val="600"/>
              </a:spcAft>
              <a:buClr>
                <a:srgbClr val="C00000"/>
              </a:buClr>
              <a:buFont typeface="Arial" pitchFamily="34" charset="0"/>
              <a:buNone/>
              <a:defRPr/>
            </a:pPr>
            <a:r>
              <a:rPr lang="pl-PL" sz="2000" dirty="0" smtClean="0">
                <a:solidFill>
                  <a:schemeClr val="accent1">
                    <a:lumMod val="50000"/>
                  </a:schemeClr>
                </a:solidFill>
              </a:rPr>
              <a:t>Uruchomienie nowego kierunku kształcenia jest związane z procedurą określoną ustawowo. Zgodnie z art. 39 ust. 5 ustawy o systemie oświaty (Dz. U. z 2004 r. Nr 256, poz. 2572 z </a:t>
            </a:r>
            <a:r>
              <a:rPr lang="pl-PL" sz="2000" dirty="0" err="1" smtClean="0">
                <a:solidFill>
                  <a:schemeClr val="accent1">
                    <a:lumMod val="50000"/>
                  </a:schemeClr>
                </a:solidFill>
              </a:rPr>
              <a:t>późn</a:t>
            </a:r>
            <a:r>
              <a:rPr lang="pl-PL" sz="2000" dirty="0" smtClean="0">
                <a:solidFill>
                  <a:schemeClr val="accent1">
                    <a:lumMod val="50000"/>
                  </a:schemeClr>
                </a:solidFill>
              </a:rPr>
              <a:t>. zm.), kompetencje do ustalania zawodów kształcenia ma dyrektor szkoły zawodowej, który jest zobligowany uzyskać porozumienie z organem prowadzącym szkołę i zasięgnąć opinii powiatowej rady zatrudnienia. Nowelizacja ustawy o systemie oświaty wprowadza, od 1 września 2012 roku, akceptację na szczeblu powiatowym, ale także akceptację wojewódzkiej rady zatrudnienia.</a:t>
            </a:r>
          </a:p>
        </p:txBody>
      </p:sp>
      <p:sp>
        <p:nvSpPr>
          <p:cNvPr id="5" name="Tytuł 3"/>
          <p:cNvSpPr>
            <a:spLocks noGrp="1"/>
          </p:cNvSpPr>
          <p:nvPr>
            <p:ph type="title"/>
          </p:nvPr>
        </p:nvSpPr>
        <p:spPr>
          <a:xfrm>
            <a:off x="428625" y="1125538"/>
            <a:ext cx="7599363" cy="8636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pl-PL" sz="2400" dirty="0" smtClean="0"/>
              <a:t>Procedura uruchamiania nowego kierunku kształcenia w szkołach zawodowych</a:t>
            </a:r>
            <a:endParaRPr lang="pl-PL" sz="2400" dirty="0"/>
          </a:p>
        </p:txBody>
      </p:sp>
      <p:graphicFrame>
        <p:nvGraphicFramePr>
          <p:cNvPr id="7" name="Diagram 6"/>
          <p:cNvGraphicFramePr/>
          <p:nvPr/>
        </p:nvGraphicFramePr>
        <p:xfrm>
          <a:off x="467544" y="1988840"/>
          <a:ext cx="7920880" cy="1728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1586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ymbol zastępczy zawartości 1"/>
          <p:cNvSpPr>
            <a:spLocks noGrp="1"/>
          </p:cNvSpPr>
          <p:nvPr>
            <p:ph idx="1"/>
          </p:nvPr>
        </p:nvSpPr>
        <p:spPr bwMode="auto">
          <a:xfrm>
            <a:off x="428625" y="2852738"/>
            <a:ext cx="8320088" cy="2232025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>
              <a:lnSpc>
                <a:spcPct val="1500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sz="2000" b="1" dirty="0" smtClean="0">
                <a:solidFill>
                  <a:schemeClr val="accent1">
                    <a:lumMod val="50000"/>
                  </a:schemeClr>
                </a:solidFill>
              </a:rPr>
              <a:t>popyt na dany kierunek, </a:t>
            </a:r>
            <a:endParaRPr lang="pl-PL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lnSpc>
                <a:spcPct val="1500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sz="2000" b="1" dirty="0" smtClean="0">
                <a:solidFill>
                  <a:schemeClr val="accent1">
                    <a:lumMod val="50000"/>
                  </a:schemeClr>
                </a:solidFill>
              </a:rPr>
              <a:t>warunki organizacyjno-dydaktyczne szkoły, </a:t>
            </a:r>
            <a:endParaRPr lang="pl-PL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lnSpc>
                <a:spcPct val="1500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sz="2000" b="1" dirty="0" smtClean="0">
                <a:solidFill>
                  <a:schemeClr val="accent1">
                    <a:lumMod val="50000"/>
                  </a:schemeClr>
                </a:solidFill>
              </a:rPr>
              <a:t>zapotrzebowanie na rynku pracy. </a:t>
            </a:r>
            <a:endParaRPr lang="pl-PL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eaLnBrk="1" hangingPunct="1">
              <a:spcAft>
                <a:spcPts val="600"/>
              </a:spcAft>
              <a:buFont typeface="Arial" charset="0"/>
              <a:buChar char="•"/>
              <a:defRPr/>
            </a:pPr>
            <a:endParaRPr lang="pl-PL" sz="2000" dirty="0" smtClean="0"/>
          </a:p>
        </p:txBody>
      </p:sp>
      <p:sp>
        <p:nvSpPr>
          <p:cNvPr id="7" name="Tytuł 3"/>
          <p:cNvSpPr>
            <a:spLocks noGrp="1"/>
          </p:cNvSpPr>
          <p:nvPr>
            <p:ph type="title"/>
          </p:nvPr>
        </p:nvSpPr>
        <p:spPr>
          <a:xfrm>
            <a:off x="468313" y="1268413"/>
            <a:ext cx="7599362" cy="792162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pl-PL" sz="2400" dirty="0" smtClean="0"/>
              <a:t>Główne czynniki decydujące o uruchomieniu nowego kierunku kształcenia</a:t>
            </a:r>
            <a:r>
              <a:rPr lang="pl-PL" sz="2000" dirty="0" smtClean="0"/>
              <a:t>:</a:t>
            </a:r>
            <a:endParaRPr lang="pl-PL" sz="2600" dirty="0"/>
          </a:p>
        </p:txBody>
      </p:sp>
    </p:spTree>
    <p:extLst>
      <p:ext uri="{BB962C8B-B14F-4D97-AF65-F5344CB8AC3E}">
        <p14:creationId xmlns:p14="http://schemas.microsoft.com/office/powerpoint/2010/main" val="2072712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3"/>
          <p:cNvSpPr>
            <a:spLocks noGrp="1"/>
          </p:cNvSpPr>
          <p:nvPr>
            <p:ph type="title"/>
          </p:nvPr>
        </p:nvSpPr>
        <p:spPr>
          <a:xfrm>
            <a:off x="539750" y="1196975"/>
            <a:ext cx="7599363" cy="792163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pl-PL" sz="2400" dirty="0" smtClean="0"/>
              <a:t>Uruchamianie nowego kierunku kształcenia</a:t>
            </a:r>
            <a:r>
              <a:rPr lang="pl-PL" sz="2000" dirty="0" smtClean="0"/>
              <a:t>:</a:t>
            </a:r>
            <a:endParaRPr lang="pl-PL" sz="2600" dirty="0"/>
          </a:p>
        </p:txBody>
      </p:sp>
      <p:sp>
        <p:nvSpPr>
          <p:cNvPr id="8" name="Prostokąt 7"/>
          <p:cNvSpPr/>
          <p:nvPr/>
        </p:nvSpPr>
        <p:spPr>
          <a:xfrm>
            <a:off x="539750" y="2420938"/>
            <a:ext cx="7704138" cy="39751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177800" indent="-177800" algn="just">
              <a:lnSpc>
                <a:spcPct val="1500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Decydująca rola w procesie tworzenia nowych kierunków kształcenia należy do szkoły i jej dyrekcji. </a:t>
            </a:r>
          </a:p>
          <a:p>
            <a:pPr marL="177800" indent="-177800" algn="just">
              <a:lnSpc>
                <a:spcPct val="1500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Brak formalnych konsultacji przy uruchamianiu nowych kierunków kształcenia.</a:t>
            </a:r>
          </a:p>
          <a:p>
            <a:pPr marL="177800" indent="-177800" algn="just">
              <a:lnSpc>
                <a:spcPct val="1500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Nieformalne konsultacje z PUP, pracodawcami i innymi podmiotami. </a:t>
            </a:r>
          </a:p>
          <a:p>
            <a:pPr marL="177800" indent="-177800" algn="just">
              <a:lnSpc>
                <a:spcPct val="1500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Popularność danego kierunku wyznacznikiem jego otwarcia, jak i zamknięcia.</a:t>
            </a:r>
          </a:p>
          <a:p>
            <a:pPr marL="177800" indent="-177800" algn="just">
              <a:lnSpc>
                <a:spcPct val="1500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Niedostosowanie kwalifikacji absolwentów do potrzeb rynku pracy i pracodawców. </a:t>
            </a:r>
          </a:p>
        </p:txBody>
      </p:sp>
    </p:spTree>
    <p:extLst>
      <p:ext uri="{BB962C8B-B14F-4D97-AF65-F5344CB8AC3E}">
        <p14:creationId xmlns:p14="http://schemas.microsoft.com/office/powerpoint/2010/main" val="661485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ymbol zastępczy zawartości 1"/>
          <p:cNvSpPr>
            <a:spLocks noGrp="1"/>
          </p:cNvSpPr>
          <p:nvPr>
            <p:ph idx="1"/>
          </p:nvPr>
        </p:nvSpPr>
        <p:spPr bwMode="auto">
          <a:xfrm>
            <a:off x="428596" y="1785926"/>
            <a:ext cx="8229600" cy="3786214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Aft>
                <a:spcPts val="600"/>
              </a:spcAft>
              <a:buClr>
                <a:srgbClr val="C00000"/>
              </a:buClr>
              <a:buFont typeface="Wingdings" pitchFamily="2" charset="2"/>
              <a:buChar char="Ø"/>
            </a:pPr>
            <a:r>
              <a:rPr lang="pl-PL" sz="2000" dirty="0" smtClean="0"/>
              <a:t>Dane pochodzące ze statystyki publicznej (GUS, WUP, SIO);</a:t>
            </a:r>
          </a:p>
          <a:p>
            <a:pPr eaLnBrk="1" hangingPunct="1">
              <a:spcAft>
                <a:spcPts val="600"/>
              </a:spcAft>
              <a:buClr>
                <a:srgbClr val="C00000"/>
              </a:buClr>
              <a:buFont typeface="Wingdings" pitchFamily="2" charset="2"/>
              <a:buChar char="Ø"/>
            </a:pPr>
            <a:r>
              <a:rPr lang="pl-PL" sz="2000" dirty="0"/>
              <a:t>P</a:t>
            </a:r>
            <a:r>
              <a:rPr lang="pl-PL" sz="2000" dirty="0" smtClean="0"/>
              <a:t>ogłębione </a:t>
            </a:r>
            <a:r>
              <a:rPr lang="pl-PL" sz="2000" dirty="0"/>
              <a:t>wywiady indywidualne z </a:t>
            </a:r>
            <a:r>
              <a:rPr lang="pl-PL" sz="2000" dirty="0" smtClean="0"/>
              <a:t>przedstawicielami instytucji obejmujących </a:t>
            </a:r>
            <a:r>
              <a:rPr lang="pl-PL" sz="2000" dirty="0"/>
              <a:t>swoim zasięgiem całe </a:t>
            </a:r>
            <a:r>
              <a:rPr lang="pl-PL" sz="2000" dirty="0" smtClean="0"/>
              <a:t>województwo, </a:t>
            </a:r>
            <a:r>
              <a:rPr lang="pl-PL" sz="2000" dirty="0"/>
              <a:t>organów prowadzących szkoły </a:t>
            </a:r>
            <a:r>
              <a:rPr lang="pl-PL" sz="2000" dirty="0" smtClean="0"/>
              <a:t>zawodowe oraz </a:t>
            </a:r>
            <a:r>
              <a:rPr lang="pl-PL" sz="2000" dirty="0"/>
              <a:t>szkół lub zespołów szkół zawodowych uwzględnionych w </a:t>
            </a:r>
            <a:r>
              <a:rPr lang="pl-PL" sz="2000" dirty="0" smtClean="0"/>
              <a:t>badaniu;</a:t>
            </a:r>
          </a:p>
          <a:p>
            <a:pPr eaLnBrk="1" hangingPunct="1">
              <a:spcAft>
                <a:spcPts val="600"/>
              </a:spcAft>
              <a:buClr>
                <a:srgbClr val="C00000"/>
              </a:buClr>
              <a:buFont typeface="Wingdings" pitchFamily="2" charset="2"/>
              <a:buChar char="Ø"/>
            </a:pPr>
            <a:r>
              <a:rPr lang="pl-PL" sz="2000" dirty="0"/>
              <a:t>A</a:t>
            </a:r>
            <a:r>
              <a:rPr lang="pl-PL" sz="2000" dirty="0" smtClean="0"/>
              <a:t>nkieta </a:t>
            </a:r>
            <a:r>
              <a:rPr lang="pl-PL" sz="2000" dirty="0"/>
              <a:t>pocztowa skierowana </a:t>
            </a:r>
            <a:r>
              <a:rPr lang="pl-PL" sz="2000" dirty="0" smtClean="0"/>
              <a:t>do </a:t>
            </a:r>
            <a:r>
              <a:rPr lang="pl-PL" sz="2000" dirty="0"/>
              <a:t>szkół lub zespołów szkół objętych </a:t>
            </a:r>
            <a:r>
              <a:rPr lang="pl-PL" sz="2000" dirty="0" smtClean="0"/>
              <a:t>badaniem (odpowiedzi uzyskane z 45 szkół lub zespołów szkół);</a:t>
            </a:r>
          </a:p>
          <a:p>
            <a:pPr eaLnBrk="1" hangingPunct="1">
              <a:spcAft>
                <a:spcPts val="600"/>
              </a:spcAft>
              <a:buClr>
                <a:srgbClr val="C00000"/>
              </a:buClr>
              <a:buFont typeface="Wingdings" pitchFamily="2" charset="2"/>
              <a:buChar char="Ø"/>
            </a:pPr>
            <a:r>
              <a:rPr lang="pl-PL" sz="2000" dirty="0"/>
              <a:t>B</a:t>
            </a:r>
            <a:r>
              <a:rPr lang="pl-PL" sz="2000" dirty="0" smtClean="0"/>
              <a:t>adanie ilościowe absolwentów (997 osób);</a:t>
            </a:r>
          </a:p>
          <a:p>
            <a:pPr eaLnBrk="1" hangingPunct="1">
              <a:spcAft>
                <a:spcPts val="600"/>
              </a:spcAft>
              <a:buClr>
                <a:srgbClr val="C00000"/>
              </a:buClr>
              <a:buFont typeface="Wingdings" pitchFamily="2" charset="2"/>
              <a:buChar char="Ø"/>
            </a:pPr>
            <a:r>
              <a:rPr lang="pl-PL" sz="2000" dirty="0"/>
              <a:t>B</a:t>
            </a:r>
            <a:r>
              <a:rPr lang="pl-PL" sz="2000" dirty="0" smtClean="0"/>
              <a:t>adanie </a:t>
            </a:r>
            <a:r>
              <a:rPr lang="pl-PL" sz="2000" dirty="0"/>
              <a:t>przedsiębiorców metodą CATI </a:t>
            </a:r>
            <a:r>
              <a:rPr lang="pl-PL" sz="2000" dirty="0" smtClean="0"/>
              <a:t>(600 wywiadów).</a:t>
            </a:r>
          </a:p>
        </p:txBody>
      </p:sp>
      <p:sp>
        <p:nvSpPr>
          <p:cNvPr id="17411" name="Tytuł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eaLnBrk="1" hangingPunct="1"/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Źródła danych do badania:</a:t>
            </a:r>
            <a:endParaRPr lang="pl-PL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>
            <a:off x="539750" y="2420938"/>
            <a:ext cx="7704138" cy="29495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Szkoły zawodowe współpracują na rzecz rozwoju edukacji zawodowej z:</a:t>
            </a:r>
          </a:p>
          <a:p>
            <a:pPr>
              <a:lnSpc>
                <a:spcPct val="1500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przedsiębiorcami,</a:t>
            </a:r>
          </a:p>
          <a:p>
            <a:pPr>
              <a:lnSpc>
                <a:spcPct val="1500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organizacjami pracodawców,</a:t>
            </a:r>
          </a:p>
          <a:p>
            <a:pPr marL="177800" indent="-177800">
              <a:lnSpc>
                <a:spcPct val="1500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instytucjami rynku pracy (w tym publicznymi służbami zatrudnienia, ochotniczymi hufcami pracy),</a:t>
            </a:r>
          </a:p>
          <a:p>
            <a:pPr marL="177800" indent="-177800">
              <a:lnSpc>
                <a:spcPct val="1500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innymi instytucjami (m.in. organizacjami pozarządowymi, ośrodkami </a:t>
            </a:r>
            <a:r>
              <a:rPr lang="pl-PL" dirty="0" err="1">
                <a:solidFill>
                  <a:schemeClr val="accent1">
                    <a:lumMod val="50000"/>
                  </a:schemeClr>
                </a:solidFill>
              </a:rPr>
              <a:t>doradztwa</a:t>
            </a:r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 rolniczego, szkołami wyższymi).</a:t>
            </a:r>
          </a:p>
        </p:txBody>
      </p:sp>
      <p:sp>
        <p:nvSpPr>
          <p:cNvPr id="5" name="Tytuł 3"/>
          <p:cNvSpPr>
            <a:spLocks noGrp="1"/>
          </p:cNvSpPr>
          <p:nvPr>
            <p:ph type="title"/>
          </p:nvPr>
        </p:nvSpPr>
        <p:spPr>
          <a:xfrm>
            <a:off x="395288" y="1268413"/>
            <a:ext cx="8258175" cy="48895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pl-PL" sz="2400" smtClean="0">
                <a:solidFill>
                  <a:srgbClr val="FFFFFF"/>
                </a:solidFill>
              </a:rPr>
              <a:t>Rodzaje współpracujących instytucji</a:t>
            </a:r>
            <a:endParaRPr lang="pl-PL" sz="260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30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>
            <a:off x="468313" y="1916113"/>
            <a:ext cx="8207375" cy="4278312"/>
          </a:xfrm>
          <a:prstGeom prst="rect">
            <a:avLst/>
          </a:prstGeom>
        </p:spPr>
        <p:txBody>
          <a:bodyPr>
            <a:spAutoFit/>
          </a:bodyPr>
          <a:lstStyle/>
          <a:p>
            <a:pPr marL="177800" indent="-177800" algn="just"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pozyskiwanie informacji statystycznych dotyczących lokalnego rynku pracy,</a:t>
            </a:r>
          </a:p>
          <a:p>
            <a:pPr marL="177800" indent="-177800" algn="just"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doradztwo zawodowe w postaci m.in. warsztatów aktywnego poszukiwania pracy, spotkań informacyjnych o rynku pracy, zawodach przyszłości, kierunkach kształcenia, prowadzenie zajęć z zakresu aktywizacji zawodowej, planowania </a:t>
            </a:r>
            <a:r>
              <a:rPr lang="pl-PL" dirty="0" err="1">
                <a:solidFill>
                  <a:schemeClr val="accent1">
                    <a:lumMod val="50000"/>
                  </a:schemeClr>
                </a:solidFill>
              </a:rPr>
              <a:t>kariery</a:t>
            </a:r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 zawodowej oraz przedsiębiorczości dla młodzieży szkolnej, porad indywidualnych, grupowych dla uczniów szkoły, prowadzenia zajęć i imprez edukacyjnych dotyczących aktywizacji zawodowej,</a:t>
            </a:r>
          </a:p>
          <a:p>
            <a:pPr marL="177800" indent="-177800" algn="just"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organizowanie różnego rodzaju przedsięwzięć m. in. targi pracy, dni </a:t>
            </a:r>
            <a:r>
              <a:rPr lang="pl-PL" dirty="0" err="1">
                <a:solidFill>
                  <a:schemeClr val="accent1">
                    <a:lumMod val="50000"/>
                  </a:schemeClr>
                </a:solidFill>
              </a:rPr>
              <a:t>kariery</a:t>
            </a:r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, spotkań młodzieży z przedstawicielami przedsiębiorców, konkursów skierowanych do młodzieży szkolnej, </a:t>
            </a:r>
          </a:p>
          <a:p>
            <a:pPr marL="177800" indent="-177800" algn="just"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wsparcie szkoły w zakresie prowadzonej ewaluacji wewnętrznej,</a:t>
            </a:r>
          </a:p>
          <a:p>
            <a:pPr marL="177800" indent="-177800" algn="just"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organizowanie dodatkowych zajęć/szkoleń dla nauczycieli, aktualizujących ich wiedzę czy techniki kształcenia,</a:t>
            </a:r>
          </a:p>
          <a:p>
            <a:pPr marL="177800" indent="-177800" algn="just"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organizowanie seminariów i konferencji nt. edukacji zawodowej,</a:t>
            </a:r>
          </a:p>
          <a:p>
            <a:pPr marL="177800" indent="-177800" algn="just"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podnoszenie kompetencji nauczycieli przez studia podyplomowe.</a:t>
            </a:r>
            <a:endParaRPr lang="pl-PL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Tytuł 3"/>
          <p:cNvSpPr>
            <a:spLocks noGrp="1"/>
          </p:cNvSpPr>
          <p:nvPr>
            <p:ph type="title"/>
          </p:nvPr>
        </p:nvSpPr>
        <p:spPr>
          <a:xfrm>
            <a:off x="428625" y="1143000"/>
            <a:ext cx="8258175" cy="48895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pl-PL" sz="2400" dirty="0" smtClean="0"/>
              <a:t>Zakres współpracy szkół z różnymi instytucjami</a:t>
            </a:r>
            <a:r>
              <a:rPr lang="pl-PL" sz="2000" dirty="0" smtClean="0"/>
              <a:t>:</a:t>
            </a:r>
            <a:endParaRPr lang="pl-PL" sz="2600" dirty="0"/>
          </a:p>
        </p:txBody>
      </p:sp>
    </p:spTree>
    <p:extLst>
      <p:ext uri="{BB962C8B-B14F-4D97-AF65-F5344CB8AC3E}">
        <p14:creationId xmlns:p14="http://schemas.microsoft.com/office/powerpoint/2010/main" val="95032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3"/>
          <p:cNvSpPr>
            <a:spLocks noGrp="1"/>
          </p:cNvSpPr>
          <p:nvPr>
            <p:ph type="title"/>
          </p:nvPr>
        </p:nvSpPr>
        <p:spPr>
          <a:xfrm>
            <a:off x="428625" y="1143000"/>
            <a:ext cx="8258175" cy="48895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pl-PL" sz="2400" dirty="0" smtClean="0"/>
              <a:t>Obszary współpracy szkół z pracodawcami</a:t>
            </a:r>
            <a:endParaRPr lang="pl-PL" sz="2600" dirty="0"/>
          </a:p>
        </p:txBody>
      </p:sp>
      <p:graphicFrame>
        <p:nvGraphicFramePr>
          <p:cNvPr id="7" name="Symbol zastępczy zawartości 4"/>
          <p:cNvGraphicFramePr>
            <a:graphicFrameLocks noGrp="1" noChangeAspect="1"/>
          </p:cNvGraphicFramePr>
          <p:nvPr>
            <p:ph idx="1"/>
          </p:nvPr>
        </p:nvGraphicFramePr>
        <p:xfrm>
          <a:off x="395536" y="1772816"/>
          <a:ext cx="8101242" cy="44820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51059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3"/>
          <p:cNvSpPr>
            <a:spLocks noGrp="1"/>
          </p:cNvSpPr>
          <p:nvPr>
            <p:ph type="title"/>
          </p:nvPr>
        </p:nvSpPr>
        <p:spPr>
          <a:xfrm>
            <a:off x="428625" y="1143000"/>
            <a:ext cx="8258175" cy="48895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pl-PL" sz="2400" dirty="0" smtClean="0"/>
              <a:t>Korzyści wynikające ze współpracy</a:t>
            </a:r>
            <a:r>
              <a:rPr lang="pl-PL" sz="2000" dirty="0" smtClean="0"/>
              <a:t>:</a:t>
            </a:r>
            <a:endParaRPr lang="pl-PL" sz="2600" dirty="0"/>
          </a:p>
        </p:txBody>
      </p:sp>
      <p:sp>
        <p:nvSpPr>
          <p:cNvPr id="9" name="Symbol zastępczy zawartości 8"/>
          <p:cNvSpPr>
            <a:spLocks noGrp="1"/>
          </p:cNvSpPr>
          <p:nvPr>
            <p:ph idx="1"/>
          </p:nvPr>
        </p:nvSpPr>
        <p:spPr>
          <a:xfrm>
            <a:off x="468313" y="1844675"/>
            <a:ext cx="8229600" cy="4071938"/>
          </a:xfrm>
        </p:spPr>
        <p:txBody>
          <a:bodyPr/>
          <a:lstStyle/>
          <a:p>
            <a:pPr marL="177800" indent="-177800" algn="just">
              <a:lnSpc>
                <a:spcPts val="25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dirty="0" smtClean="0">
                <a:solidFill>
                  <a:schemeClr val="accent1">
                    <a:lumMod val="50000"/>
                  </a:schemeClr>
                </a:solidFill>
              </a:rPr>
              <a:t>satysfakcja, jaką daje pomoc młodzieży,</a:t>
            </a:r>
          </a:p>
          <a:p>
            <a:pPr marL="177800" indent="-177800" algn="just">
              <a:lnSpc>
                <a:spcPts val="25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dirty="0" smtClean="0">
                <a:solidFill>
                  <a:schemeClr val="accent1">
                    <a:lumMod val="50000"/>
                  </a:schemeClr>
                </a:solidFill>
              </a:rPr>
              <a:t>profesjonalne przygotowanie młodzieży do wejścia na rynek pracy,</a:t>
            </a:r>
          </a:p>
          <a:p>
            <a:pPr marL="177800" indent="-177800" algn="just">
              <a:lnSpc>
                <a:spcPts val="25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dirty="0" smtClean="0">
                <a:solidFill>
                  <a:schemeClr val="accent1">
                    <a:lumMod val="50000"/>
                  </a:schemeClr>
                </a:solidFill>
              </a:rPr>
              <a:t>uczniowie mogą w praktyce nauczyć się zawodu, ale też wejść w rolę pracownika,</a:t>
            </a:r>
          </a:p>
          <a:p>
            <a:pPr marL="177800" indent="-177800" algn="just">
              <a:lnSpc>
                <a:spcPts val="25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dirty="0" smtClean="0">
                <a:solidFill>
                  <a:schemeClr val="accent1">
                    <a:lumMod val="50000"/>
                  </a:schemeClr>
                </a:solidFill>
              </a:rPr>
              <a:t>możliwość wykreowania za pomocą współpracy pozytywnego wizerunku firmy,</a:t>
            </a:r>
          </a:p>
          <a:p>
            <a:pPr marL="177800" indent="-177800" algn="just">
              <a:lnSpc>
                <a:spcPts val="25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dirty="0" smtClean="0">
                <a:solidFill>
                  <a:schemeClr val="accent1">
                    <a:lumMod val="50000"/>
                  </a:schemeClr>
                </a:solidFill>
              </a:rPr>
              <a:t>pomoc w funkcjonowaniu działów przedsiębiorstwa, w których odbywają praktyki,</a:t>
            </a:r>
          </a:p>
          <a:p>
            <a:pPr marL="177800" indent="-177800" algn="just">
              <a:lnSpc>
                <a:spcPts val="25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dirty="0" smtClean="0">
                <a:solidFill>
                  <a:schemeClr val="accent1">
                    <a:lumMod val="50000"/>
                  </a:schemeClr>
                </a:solidFill>
              </a:rPr>
              <a:t>zatrudnienie w przyszłości ucznia, który wcześniej odbywał praktyki,</a:t>
            </a:r>
          </a:p>
          <a:p>
            <a:pPr marL="177800" indent="-177800" algn="just">
              <a:lnSpc>
                <a:spcPts val="25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dirty="0" smtClean="0">
                <a:solidFill>
                  <a:schemeClr val="accent1">
                    <a:lumMod val="50000"/>
                  </a:schemeClr>
                </a:solidFill>
              </a:rPr>
              <a:t>uczniowie, dzięki praktykom, poznają nowoczesny park przemysłowy oraz technologię produkcji.</a:t>
            </a:r>
          </a:p>
          <a:p>
            <a:pPr>
              <a:defRPr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85046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zawartości 8"/>
          <p:cNvSpPr>
            <a:spLocks noGrp="1"/>
          </p:cNvSpPr>
          <p:nvPr>
            <p:ph idx="1"/>
          </p:nvPr>
        </p:nvSpPr>
        <p:spPr>
          <a:xfrm>
            <a:off x="468313" y="2133600"/>
            <a:ext cx="8229600" cy="3783013"/>
          </a:xfrm>
        </p:spPr>
        <p:txBody>
          <a:bodyPr/>
          <a:lstStyle/>
          <a:p>
            <a:pPr marL="177800" indent="-177800" algn="just">
              <a:lnSpc>
                <a:spcPts val="25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dirty="0" smtClean="0">
                <a:solidFill>
                  <a:schemeClr val="accent1">
                    <a:lumMod val="50000"/>
                  </a:schemeClr>
                </a:solidFill>
              </a:rPr>
              <a:t>brak systemu zapewnienia środków finansowych na organizację kształcenia praktycznego,</a:t>
            </a:r>
          </a:p>
          <a:p>
            <a:pPr marL="177800" indent="-177800" algn="just">
              <a:lnSpc>
                <a:spcPts val="25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dirty="0" smtClean="0">
                <a:solidFill>
                  <a:schemeClr val="accent1">
                    <a:lumMod val="50000"/>
                  </a:schemeClr>
                </a:solidFill>
              </a:rPr>
              <a:t>dodatkowe obciążenia administracyjne i organizacyjne,</a:t>
            </a:r>
          </a:p>
          <a:p>
            <a:pPr marL="177800" indent="-177800" algn="just">
              <a:lnSpc>
                <a:spcPts val="25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dirty="0" smtClean="0">
                <a:solidFill>
                  <a:schemeClr val="accent1">
                    <a:lumMod val="50000"/>
                  </a:schemeClr>
                </a:solidFill>
              </a:rPr>
              <a:t>za krótki okres praktyki,</a:t>
            </a:r>
          </a:p>
          <a:p>
            <a:pPr marL="177800" indent="-177800" algn="just">
              <a:lnSpc>
                <a:spcPts val="25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dirty="0" smtClean="0">
                <a:solidFill>
                  <a:schemeClr val="accent1">
                    <a:lumMod val="50000"/>
                  </a:schemeClr>
                </a:solidFill>
              </a:rPr>
              <a:t>podejście uczniów do odbywania praktyki, nastawienie na „zaliczenie” praktyki,</a:t>
            </a:r>
          </a:p>
          <a:p>
            <a:pPr marL="177800" indent="-177800" algn="just">
              <a:lnSpc>
                <a:spcPts val="25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dirty="0" smtClean="0">
                <a:solidFill>
                  <a:schemeClr val="accent1">
                    <a:lumMod val="50000"/>
                  </a:schemeClr>
                </a:solidFill>
              </a:rPr>
              <a:t>uczniowie często nie są dopuszczani do specjalistycznego sprzętu, a tym samym nie mogą nabyć umiejętności obsługi tego sprzętu,</a:t>
            </a:r>
          </a:p>
          <a:p>
            <a:pPr marL="177800" indent="-177800" algn="just">
              <a:lnSpc>
                <a:spcPts val="25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dirty="0" smtClean="0">
                <a:solidFill>
                  <a:schemeClr val="accent1">
                    <a:lumMod val="50000"/>
                  </a:schemeClr>
                </a:solidFill>
              </a:rPr>
              <a:t>brak elastyczności ze strony szkół w zakresie dostosowywania programów nauczania do potrzeb pracodawcy.</a:t>
            </a:r>
          </a:p>
        </p:txBody>
      </p:sp>
      <p:sp>
        <p:nvSpPr>
          <p:cNvPr id="5" name="Tytuł 3"/>
          <p:cNvSpPr>
            <a:spLocks noGrp="1"/>
          </p:cNvSpPr>
          <p:nvPr>
            <p:ph type="title"/>
          </p:nvPr>
        </p:nvSpPr>
        <p:spPr>
          <a:xfrm>
            <a:off x="428625" y="1143000"/>
            <a:ext cx="8258175" cy="48895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pl-PL" sz="2400" dirty="0" smtClean="0"/>
              <a:t>Bariery wynikające ze współpracy</a:t>
            </a:r>
            <a:r>
              <a:rPr lang="pl-PL" sz="2000" dirty="0" smtClean="0"/>
              <a:t>:</a:t>
            </a:r>
            <a:endParaRPr lang="pl-PL" sz="2600" dirty="0"/>
          </a:p>
        </p:txBody>
      </p:sp>
    </p:spTree>
    <p:extLst>
      <p:ext uri="{BB962C8B-B14F-4D97-AF65-F5344CB8AC3E}">
        <p14:creationId xmlns:p14="http://schemas.microsoft.com/office/powerpoint/2010/main" val="697145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zawartości 8"/>
          <p:cNvSpPr>
            <a:spLocks noGrp="1"/>
          </p:cNvSpPr>
          <p:nvPr>
            <p:ph idx="1"/>
          </p:nvPr>
        </p:nvSpPr>
        <p:spPr>
          <a:xfrm>
            <a:off x="468313" y="2349500"/>
            <a:ext cx="8229600" cy="3567113"/>
          </a:xfrm>
        </p:spPr>
        <p:txBody>
          <a:bodyPr/>
          <a:lstStyle/>
          <a:p>
            <a:pPr marL="0" indent="0" algn="just">
              <a:lnSpc>
                <a:spcPts val="2500"/>
              </a:lnSpc>
              <a:buFont typeface="Arial" pitchFamily="34" charset="0"/>
              <a:buNone/>
              <a:defRPr/>
            </a:pPr>
            <a:r>
              <a:rPr lang="pl-PL" dirty="0" smtClean="0">
                <a:solidFill>
                  <a:schemeClr val="accent1">
                    <a:lumMod val="50000"/>
                  </a:schemeClr>
                </a:solidFill>
              </a:rPr>
              <a:t>W badaniu zidentyfikowano interesujące przykłady wspólnych inicjatyw pracodawców i szkół – takich jak przystąpienie szkoły do </a:t>
            </a:r>
            <a:r>
              <a:rPr lang="pl-PL" dirty="0" err="1" smtClean="0">
                <a:solidFill>
                  <a:schemeClr val="accent1">
                    <a:lumMod val="50000"/>
                  </a:schemeClr>
                </a:solidFill>
              </a:rPr>
              <a:t>klastra</a:t>
            </a:r>
            <a:r>
              <a:rPr lang="pl-PL" dirty="0" smtClean="0">
                <a:solidFill>
                  <a:schemeClr val="accent1">
                    <a:lumMod val="50000"/>
                  </a:schemeClr>
                </a:solidFill>
              </a:rPr>
              <a:t> (np. Podlaski Klaster Bielizny, Klaster Polskie Jachty) czy wspólne organizowanie różnych przedsięwzięć, takich jak konkursy (np. Konkurs „Młodego Projektanta”). Z tego rodzaju współpracą mamy jednak do czynienia niezwykle rzadko, są to pojedyncze przypadki w skali województwa.</a:t>
            </a:r>
          </a:p>
        </p:txBody>
      </p:sp>
      <p:sp>
        <p:nvSpPr>
          <p:cNvPr id="6" name="Tytuł 3"/>
          <p:cNvSpPr>
            <a:spLocks noGrp="1"/>
          </p:cNvSpPr>
          <p:nvPr>
            <p:ph type="title"/>
          </p:nvPr>
        </p:nvSpPr>
        <p:spPr>
          <a:xfrm>
            <a:off x="428625" y="1143000"/>
            <a:ext cx="8258175" cy="630238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pl-PL" sz="2400" dirty="0" smtClean="0"/>
              <a:t>Dobre praktyki</a:t>
            </a:r>
            <a:endParaRPr lang="pl-PL" sz="2600" dirty="0"/>
          </a:p>
        </p:txBody>
      </p:sp>
    </p:spTree>
    <p:extLst>
      <p:ext uri="{BB962C8B-B14F-4D97-AF65-F5344CB8AC3E}">
        <p14:creationId xmlns:p14="http://schemas.microsoft.com/office/powerpoint/2010/main" val="3321670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zawartości 8"/>
          <p:cNvSpPr>
            <a:spLocks noGrp="1"/>
          </p:cNvSpPr>
          <p:nvPr>
            <p:ph idx="1"/>
          </p:nvPr>
        </p:nvSpPr>
        <p:spPr>
          <a:xfrm>
            <a:off x="468313" y="2349500"/>
            <a:ext cx="8229600" cy="3567113"/>
          </a:xfrm>
        </p:spPr>
        <p:txBody>
          <a:bodyPr/>
          <a:lstStyle/>
          <a:p>
            <a:pPr marL="177800" indent="-177800">
              <a:lnSpc>
                <a:spcPct val="1500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dirty="0" smtClean="0">
                <a:solidFill>
                  <a:schemeClr val="accent1">
                    <a:lumMod val="50000"/>
                  </a:schemeClr>
                </a:solidFill>
              </a:rPr>
              <a:t>Zespół Szkół Mechanicznych im. Stefana Czarnieckiego w Łapach, </a:t>
            </a:r>
          </a:p>
          <a:p>
            <a:pPr marL="177800" indent="-177800">
              <a:lnSpc>
                <a:spcPct val="1500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dirty="0" smtClean="0">
                <a:solidFill>
                  <a:schemeClr val="accent1">
                    <a:lumMod val="50000"/>
                  </a:schemeClr>
                </a:solidFill>
              </a:rPr>
              <a:t>Zespół Szkół Rolniczych im. mjr Henryka Dobrzańskiego − Hubala w Sokółce, </a:t>
            </a:r>
          </a:p>
          <a:p>
            <a:pPr marL="177800" indent="-177800">
              <a:lnSpc>
                <a:spcPct val="1500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dirty="0" smtClean="0">
                <a:solidFill>
                  <a:schemeClr val="accent1">
                    <a:lumMod val="50000"/>
                  </a:schemeClr>
                </a:solidFill>
              </a:rPr>
              <a:t>Augustowskie Centrum Edukacyjne w Augustowie,</a:t>
            </a:r>
          </a:p>
          <a:p>
            <a:pPr marL="177800" indent="-177800">
              <a:lnSpc>
                <a:spcPct val="1500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dirty="0" smtClean="0">
                <a:solidFill>
                  <a:schemeClr val="accent1">
                    <a:lumMod val="50000"/>
                  </a:schemeClr>
                </a:solidFill>
              </a:rPr>
              <a:t>Zespół Szkół Mechanicznych i Ogólnokształcących nr 5 im. Marszałka Józefa Piłsudskiego w Łomży, </a:t>
            </a:r>
          </a:p>
          <a:p>
            <a:pPr marL="177800" indent="-177800">
              <a:lnSpc>
                <a:spcPct val="1500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dirty="0" smtClean="0">
                <a:solidFill>
                  <a:schemeClr val="accent1">
                    <a:lumMod val="50000"/>
                  </a:schemeClr>
                </a:solidFill>
              </a:rPr>
              <a:t>Zespół Szkół Technicznych i Ogólnokształcących z Oddziałami Integracyjnymi im. Stanisława Staszica w Białymstoku, </a:t>
            </a:r>
          </a:p>
          <a:p>
            <a:pPr marL="177800" indent="-177800">
              <a:lnSpc>
                <a:spcPct val="1500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dirty="0" smtClean="0">
                <a:solidFill>
                  <a:schemeClr val="accent1">
                    <a:lumMod val="50000"/>
                  </a:schemeClr>
                </a:solidFill>
              </a:rPr>
              <a:t>Zespół Szkół Technicznych w Suwałkach.</a:t>
            </a:r>
            <a:endParaRPr lang="pl-PL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ytuł 3"/>
          <p:cNvSpPr>
            <a:spLocks noGrp="1"/>
          </p:cNvSpPr>
          <p:nvPr>
            <p:ph type="title"/>
          </p:nvPr>
        </p:nvSpPr>
        <p:spPr>
          <a:xfrm>
            <a:off x="428625" y="1143000"/>
            <a:ext cx="8258175" cy="773113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pl-PL" sz="2400" dirty="0" smtClean="0"/>
              <a:t>Placówki wyróżniające się aktywną i wartą pogłębienia współpracą na rzecz rozwoju edukacji zawodowej</a:t>
            </a:r>
            <a:endParaRPr lang="pl-PL" sz="2600" dirty="0"/>
          </a:p>
        </p:txBody>
      </p:sp>
    </p:spTree>
    <p:extLst>
      <p:ext uri="{BB962C8B-B14F-4D97-AF65-F5344CB8AC3E}">
        <p14:creationId xmlns:p14="http://schemas.microsoft.com/office/powerpoint/2010/main" val="3455077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zawartości 8"/>
          <p:cNvSpPr>
            <a:spLocks noGrp="1"/>
          </p:cNvSpPr>
          <p:nvPr>
            <p:ph idx="1"/>
          </p:nvPr>
        </p:nvSpPr>
        <p:spPr>
          <a:xfrm>
            <a:off x="468313" y="1989138"/>
            <a:ext cx="8229600" cy="3927475"/>
          </a:xfrm>
        </p:spPr>
        <p:txBody>
          <a:bodyPr/>
          <a:lstStyle/>
          <a:p>
            <a:pPr marL="177800" indent="-177800" algn="just">
              <a:lnSpc>
                <a:spcPts val="25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dirty="0" smtClean="0">
                <a:solidFill>
                  <a:schemeClr val="accent1">
                    <a:lumMod val="50000"/>
                  </a:schemeClr>
                </a:solidFill>
              </a:rPr>
              <a:t>Brak formalnego partnerstwa na poziomie powiatu, w którego działania włączone byłyby jednostki oświatowe, samorządowe i pracodawcy.</a:t>
            </a:r>
          </a:p>
          <a:p>
            <a:pPr marL="177800" indent="-177800" algn="just">
              <a:lnSpc>
                <a:spcPts val="25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dirty="0" smtClean="0">
                <a:solidFill>
                  <a:schemeClr val="accent1">
                    <a:lumMod val="50000"/>
                  </a:schemeClr>
                </a:solidFill>
              </a:rPr>
              <a:t>Współpraca starostw z przedsiębiorstwami ograniczona do wspólnego zasiadania w powiatowych radach zatrudnienia. </a:t>
            </a:r>
          </a:p>
          <a:p>
            <a:pPr marL="177800" indent="-177800" algn="just">
              <a:lnSpc>
                <a:spcPts val="25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dirty="0" smtClean="0">
                <a:solidFill>
                  <a:schemeClr val="accent1">
                    <a:lumMod val="50000"/>
                  </a:schemeClr>
                </a:solidFill>
              </a:rPr>
              <a:t>Brak bezpośredniej współpracy starostw powiatowych na rzecz rozwoju edukacji zawodowej z innymi instytucjami i organizacjami.</a:t>
            </a:r>
          </a:p>
          <a:p>
            <a:pPr marL="177800" indent="-177800" algn="just">
              <a:lnSpc>
                <a:spcPts val="25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dirty="0" smtClean="0">
                <a:solidFill>
                  <a:schemeClr val="accent1">
                    <a:lumMod val="50000"/>
                  </a:schemeClr>
                </a:solidFill>
              </a:rPr>
              <a:t>W szkołach podlegających starostwu współpraca obejmuje dwie strony, którymi są dyrektor szkoły i przedsiębiorca. Ma ona najczęściej sformalizowany charakter − określa warunki współpracy w formie umowy i w większości przypadków ogranicza się do organizowania praktyk zawodowych lub praktycznej nauki zawodu.</a:t>
            </a:r>
          </a:p>
        </p:txBody>
      </p:sp>
      <p:sp>
        <p:nvSpPr>
          <p:cNvPr id="6" name="Tytuł 3"/>
          <p:cNvSpPr>
            <a:spLocks noGrp="1"/>
          </p:cNvSpPr>
          <p:nvPr>
            <p:ph type="title"/>
          </p:nvPr>
        </p:nvSpPr>
        <p:spPr>
          <a:xfrm>
            <a:off x="428625" y="1143000"/>
            <a:ext cx="8258175" cy="48895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pl-PL" sz="2400" dirty="0" smtClean="0"/>
              <a:t>Wnioski</a:t>
            </a:r>
            <a:endParaRPr lang="pl-PL" sz="2600" dirty="0"/>
          </a:p>
        </p:txBody>
      </p:sp>
    </p:spTree>
    <p:extLst>
      <p:ext uri="{BB962C8B-B14F-4D97-AF65-F5344CB8AC3E}">
        <p14:creationId xmlns:p14="http://schemas.microsoft.com/office/powerpoint/2010/main" val="118088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ymbol zastępczy zawartości 8"/>
          <p:cNvSpPr>
            <a:spLocks noGrp="1"/>
          </p:cNvSpPr>
          <p:nvPr>
            <p:ph idx="1"/>
          </p:nvPr>
        </p:nvSpPr>
        <p:spPr bwMode="auto">
          <a:xfrm>
            <a:off x="468313" y="2133600"/>
            <a:ext cx="8229600" cy="37830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77800" indent="-177800" algn="just">
              <a:lnSpc>
                <a:spcPts val="2500"/>
              </a:lnSpc>
              <a:buClr>
                <a:srgbClr val="CA6F6B"/>
              </a:buClr>
              <a:buFont typeface="Wingdings" pitchFamily="2" charset="2"/>
              <a:buChar char="Ø"/>
            </a:pPr>
            <a:r>
              <a:rPr lang="pl-PL" smtClean="0">
                <a:solidFill>
                  <a:srgbClr val="406EA6"/>
                </a:solidFill>
              </a:rPr>
              <a:t>Postulat szkół i pracodawców o stworzenie przez państwo i samorząd lokalny systemu finansowego, wspierającego kształcenie uczniów w miejscu pracy.</a:t>
            </a:r>
          </a:p>
          <a:p>
            <a:pPr marL="177800" indent="-177800" algn="just">
              <a:lnSpc>
                <a:spcPts val="2500"/>
              </a:lnSpc>
              <a:buClr>
                <a:srgbClr val="CA6F6B"/>
              </a:buClr>
              <a:buFont typeface="Wingdings" pitchFamily="2" charset="2"/>
              <a:buChar char="Ø"/>
            </a:pPr>
            <a:r>
              <a:rPr lang="pl-PL" smtClean="0">
                <a:solidFill>
                  <a:srgbClr val="406EA6"/>
                </a:solidFill>
              </a:rPr>
              <a:t>Współpraca ze szkołą stanowi koszt przedsiębiorców. </a:t>
            </a:r>
          </a:p>
          <a:p>
            <a:pPr marL="177800" indent="-177800" algn="just">
              <a:lnSpc>
                <a:spcPts val="2500"/>
              </a:lnSpc>
              <a:buClr>
                <a:srgbClr val="CA6F6B"/>
              </a:buClr>
              <a:buFont typeface="Wingdings" pitchFamily="2" charset="2"/>
              <a:buChar char="Ø"/>
            </a:pPr>
            <a:r>
              <a:rPr lang="pl-PL" smtClean="0">
                <a:solidFill>
                  <a:srgbClr val="406EA6"/>
                </a:solidFill>
              </a:rPr>
              <a:t>Podejmowane przez szkoły działania w zakresie współpracy ze środowiskiem lokalnym szansą znaczącej poprawy jakości i atrakcyjności kształcenia w szkole, jak również lepszego dostosowania wiedzy i umiejętności absolwentów do potrzeb zmieniającego się regionalnego, krajowego i europejskiego rynku pracy. </a:t>
            </a:r>
          </a:p>
          <a:p>
            <a:pPr marL="177800" indent="-177800" algn="just">
              <a:lnSpc>
                <a:spcPts val="2500"/>
              </a:lnSpc>
              <a:buClr>
                <a:srgbClr val="CA6F6B"/>
              </a:buClr>
              <a:buFont typeface="Wingdings" pitchFamily="2" charset="2"/>
              <a:buChar char="Ø"/>
            </a:pPr>
            <a:r>
              <a:rPr lang="pl-PL" smtClean="0">
                <a:solidFill>
                  <a:srgbClr val="406EA6"/>
                </a:solidFill>
              </a:rPr>
              <a:t>Wszystkie instytucje wskazują na ogromne znaczenie wspólnego działania w dziedzinie kształcenia zawodowego oraz potrzebę współpracy środowisk lokalnych na rzecz rozwoju edukacji zawodowej.</a:t>
            </a:r>
          </a:p>
        </p:txBody>
      </p:sp>
      <p:sp>
        <p:nvSpPr>
          <p:cNvPr id="6" name="Tytuł 3"/>
          <p:cNvSpPr>
            <a:spLocks noGrp="1"/>
          </p:cNvSpPr>
          <p:nvPr>
            <p:ph type="title"/>
          </p:nvPr>
        </p:nvSpPr>
        <p:spPr>
          <a:xfrm>
            <a:off x="428625" y="1143000"/>
            <a:ext cx="8258175" cy="48895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pl-PL" sz="2400" dirty="0" smtClean="0"/>
              <a:t>Wnioski</a:t>
            </a:r>
            <a:endParaRPr lang="pl-PL" sz="2600" dirty="0"/>
          </a:p>
        </p:txBody>
      </p:sp>
    </p:spTree>
    <p:extLst>
      <p:ext uri="{BB962C8B-B14F-4D97-AF65-F5344CB8AC3E}">
        <p14:creationId xmlns:p14="http://schemas.microsoft.com/office/powerpoint/2010/main" val="2196142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ymbol zastępczy zawartości 8"/>
          <p:cNvSpPr>
            <a:spLocks noGrp="1"/>
          </p:cNvSpPr>
          <p:nvPr>
            <p:ph idx="1"/>
          </p:nvPr>
        </p:nvSpPr>
        <p:spPr bwMode="auto">
          <a:xfrm>
            <a:off x="468313" y="1916113"/>
            <a:ext cx="8229600" cy="40005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77800" indent="-177800" algn="just">
              <a:lnSpc>
                <a:spcPts val="2500"/>
              </a:lnSpc>
              <a:buClr>
                <a:srgbClr val="CA6F6B"/>
              </a:buClr>
              <a:buFont typeface="Wingdings" pitchFamily="2" charset="2"/>
              <a:buChar char="Ø"/>
            </a:pPr>
            <a:r>
              <a:rPr lang="pl-PL" smtClean="0">
                <a:solidFill>
                  <a:srgbClr val="406EA6"/>
                </a:solidFill>
              </a:rPr>
              <a:t>Istotny problem stanowią bariery finansowe. Szkoły mają przestarzałą bazę dydaktyczną, stare maszyny, urządzenia i nie są w stanie z dnia na dzień przejść oczekiwanych i niezbędnych zmian. </a:t>
            </a:r>
          </a:p>
          <a:p>
            <a:pPr marL="177800" indent="-177800" algn="just">
              <a:lnSpc>
                <a:spcPts val="2500"/>
              </a:lnSpc>
              <a:buClr>
                <a:srgbClr val="CA6F6B"/>
              </a:buClr>
              <a:buFont typeface="Wingdings" pitchFamily="2" charset="2"/>
              <a:buChar char="Ø"/>
            </a:pPr>
            <a:r>
              <a:rPr lang="pl-PL" smtClean="0">
                <a:solidFill>
                  <a:srgbClr val="406EA6"/>
                </a:solidFill>
              </a:rPr>
              <a:t>Edukacja zawodowa wymaga olbrzymiego skoku aby dotrzymać kroku zmianom systemowym. Należy podjąć się opracowania podręczników kształcenia praktycznego uwzględniającego nowe trendy. </a:t>
            </a:r>
          </a:p>
          <a:p>
            <a:pPr marL="177800" indent="-177800" algn="just">
              <a:lnSpc>
                <a:spcPts val="2500"/>
              </a:lnSpc>
              <a:buClr>
                <a:srgbClr val="CA6F6B"/>
              </a:buClr>
              <a:buFont typeface="Wingdings" pitchFamily="2" charset="2"/>
              <a:buChar char="Ø"/>
            </a:pPr>
            <a:r>
              <a:rPr lang="pl-PL" smtClean="0">
                <a:solidFill>
                  <a:srgbClr val="406EA6"/>
                </a:solidFill>
              </a:rPr>
              <a:t>Szkołom brakuje specjalistów – nauczycieli zawodów praktycznych, którzy ukończyli odpowiedni kierunek kształcenia i kurs pedagogiczny, a także mają predyspozycje do zawodu. </a:t>
            </a:r>
          </a:p>
          <a:p>
            <a:pPr marL="177800" indent="-177800" algn="just">
              <a:lnSpc>
                <a:spcPts val="2500"/>
              </a:lnSpc>
              <a:buClr>
                <a:srgbClr val="CA6F6B"/>
              </a:buClr>
              <a:buFont typeface="Wingdings" pitchFamily="2" charset="2"/>
              <a:buChar char="Ø"/>
            </a:pPr>
            <a:r>
              <a:rPr lang="pl-PL" smtClean="0">
                <a:solidFill>
                  <a:srgbClr val="406EA6"/>
                </a:solidFill>
              </a:rPr>
              <a:t>Ocena współpracy na szczeblu szkoły – pracodawcy jest bardzo niska. </a:t>
            </a:r>
          </a:p>
          <a:p>
            <a:pPr marL="177800" indent="-177800" algn="just">
              <a:lnSpc>
                <a:spcPts val="2500"/>
              </a:lnSpc>
              <a:buClr>
                <a:srgbClr val="CA6F6B"/>
              </a:buClr>
              <a:buFont typeface="Wingdings" pitchFamily="2" charset="2"/>
              <a:buChar char="Ø"/>
            </a:pPr>
            <a:r>
              <a:rPr lang="pl-PL" smtClean="0">
                <a:solidFill>
                  <a:srgbClr val="406EA6"/>
                </a:solidFill>
              </a:rPr>
              <a:t>Nowoczesne technologie, park maszynowy jest potrzebny do kształcenia pracowników, którzy będą umieli sprostać wymaganiom rynku pracy. </a:t>
            </a:r>
          </a:p>
          <a:p>
            <a:pPr marL="177800" indent="-177800" algn="just">
              <a:lnSpc>
                <a:spcPts val="2500"/>
              </a:lnSpc>
              <a:buClr>
                <a:srgbClr val="CA6F6B"/>
              </a:buClr>
              <a:buFont typeface="Wingdings" pitchFamily="2" charset="2"/>
              <a:buNone/>
            </a:pPr>
            <a:endParaRPr lang="pl-PL" smtClean="0">
              <a:solidFill>
                <a:srgbClr val="406EA6"/>
              </a:solidFill>
            </a:endParaRPr>
          </a:p>
          <a:p>
            <a:pPr marL="177800" indent="-177800" algn="just">
              <a:lnSpc>
                <a:spcPts val="2500"/>
              </a:lnSpc>
              <a:buClr>
                <a:srgbClr val="CA6F6B"/>
              </a:buClr>
              <a:buFont typeface="Wingdings" pitchFamily="2" charset="2"/>
              <a:buChar char="Ø"/>
            </a:pPr>
            <a:endParaRPr lang="pl-PL" smtClean="0">
              <a:solidFill>
                <a:srgbClr val="406EA6"/>
              </a:solidFill>
            </a:endParaRPr>
          </a:p>
        </p:txBody>
      </p:sp>
      <p:sp>
        <p:nvSpPr>
          <p:cNvPr id="6" name="Tytuł 3"/>
          <p:cNvSpPr>
            <a:spLocks noGrp="1"/>
          </p:cNvSpPr>
          <p:nvPr>
            <p:ph type="title"/>
          </p:nvPr>
        </p:nvSpPr>
        <p:spPr>
          <a:xfrm>
            <a:off x="428625" y="1143000"/>
            <a:ext cx="8258175" cy="48895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pl-PL" sz="2400" dirty="0" smtClean="0"/>
              <a:t>Wnioski</a:t>
            </a:r>
            <a:endParaRPr lang="pl-PL" sz="2600" dirty="0"/>
          </a:p>
        </p:txBody>
      </p:sp>
    </p:spTree>
    <p:extLst>
      <p:ext uri="{BB962C8B-B14F-4D97-AF65-F5344CB8AC3E}">
        <p14:creationId xmlns:p14="http://schemas.microsoft.com/office/powerpoint/2010/main" val="4012693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ymbol zastępczy zawartości 1"/>
          <p:cNvSpPr>
            <a:spLocks noGrp="1"/>
          </p:cNvSpPr>
          <p:nvPr>
            <p:ph idx="1"/>
          </p:nvPr>
        </p:nvSpPr>
        <p:spPr bwMode="auto">
          <a:xfrm>
            <a:off x="428596" y="2143116"/>
            <a:ext cx="4786346" cy="4071966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Aft>
                <a:spcPts val="600"/>
              </a:spcAft>
              <a:buFont typeface="Arial" charset="0"/>
              <a:buChar char="•"/>
            </a:pPr>
            <a:r>
              <a:rPr lang="pl-PL" sz="2000" dirty="0" smtClean="0"/>
              <a:t>137 </a:t>
            </a:r>
            <a:r>
              <a:rPr lang="pl-PL" sz="2000" dirty="0"/>
              <a:t>szkół </a:t>
            </a:r>
            <a:r>
              <a:rPr lang="pl-PL" sz="2000" dirty="0" smtClean="0"/>
              <a:t>zawodowych, w tym 84 technika </a:t>
            </a:r>
            <a:r>
              <a:rPr lang="pl-PL" sz="2000" dirty="0"/>
              <a:t>(w tym technika uzupełniające</a:t>
            </a:r>
            <a:r>
              <a:rPr lang="pl-PL" sz="2000" dirty="0" smtClean="0"/>
              <a:t>) i 53 zasadnicze </a:t>
            </a:r>
            <a:r>
              <a:rPr lang="pl-PL" sz="2000" dirty="0"/>
              <a:t>szkoły </a:t>
            </a:r>
            <a:r>
              <a:rPr lang="pl-PL" sz="2000" dirty="0" smtClean="0"/>
              <a:t>zawodowe;</a:t>
            </a:r>
          </a:p>
          <a:p>
            <a:pPr eaLnBrk="1" hangingPunct="1">
              <a:spcAft>
                <a:spcPts val="600"/>
              </a:spcAft>
              <a:buFont typeface="Arial" charset="0"/>
              <a:buChar char="•"/>
            </a:pPr>
            <a:r>
              <a:rPr lang="pl-PL" sz="2000" dirty="0"/>
              <a:t>N</a:t>
            </a:r>
            <a:r>
              <a:rPr lang="pl-PL" sz="2000" dirty="0" smtClean="0"/>
              <a:t>ajwiększa </a:t>
            </a:r>
            <a:r>
              <a:rPr lang="pl-PL" sz="2000" dirty="0"/>
              <a:t>liczba szkół </a:t>
            </a:r>
            <a:r>
              <a:rPr lang="pl-PL" sz="2000" dirty="0" smtClean="0"/>
              <a:t>funkcjonowała </a:t>
            </a:r>
            <a:r>
              <a:rPr lang="pl-PL" sz="2000" dirty="0"/>
              <a:t>w największych ośrodkach miejskich regionu (Białystok, Łomża i </a:t>
            </a:r>
            <a:r>
              <a:rPr lang="pl-PL" sz="2000" dirty="0" smtClean="0"/>
              <a:t>Suwałki);</a:t>
            </a:r>
          </a:p>
          <a:p>
            <a:pPr eaLnBrk="1" hangingPunct="1">
              <a:spcAft>
                <a:spcPts val="600"/>
              </a:spcAft>
              <a:buFont typeface="Arial" charset="0"/>
              <a:buChar char="•"/>
            </a:pPr>
            <a:r>
              <a:rPr lang="pl-PL" sz="2000" dirty="0" smtClean="0"/>
              <a:t>Najmniej szkół funkcjonowało w powiatach suwalskim, łomżyńskim, hajnowskim i sejneńskim.</a:t>
            </a:r>
          </a:p>
          <a:p>
            <a:pPr eaLnBrk="1" hangingPunct="1">
              <a:spcAft>
                <a:spcPts val="600"/>
              </a:spcAft>
              <a:buFont typeface="Arial" charset="0"/>
              <a:buChar char="•"/>
            </a:pPr>
            <a:endParaRPr lang="pl-PL" sz="2000" dirty="0" smtClean="0"/>
          </a:p>
        </p:txBody>
      </p:sp>
      <p:sp>
        <p:nvSpPr>
          <p:cNvPr id="18435" name="Tytuł 2"/>
          <p:cNvSpPr>
            <a:spLocks noGrp="1"/>
          </p:cNvSpPr>
          <p:nvPr>
            <p:ph type="title"/>
          </p:nvPr>
        </p:nvSpPr>
        <p:spPr bwMode="auto">
          <a:xfrm>
            <a:off x="285720" y="785794"/>
            <a:ext cx="5819538" cy="1061294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eaLnBrk="1" hangingPunct="1"/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Rozmieszczenie </a:t>
            </a:r>
            <a:r>
              <a:rPr lang="pl-PL" dirty="0"/>
              <a:t>szkół zawodowych </a:t>
            </a:r>
            <a:r>
              <a:rPr lang="pl-PL" dirty="0" smtClean="0"/>
              <a:t>w roku szkolnym 2010 - 2011 </a:t>
            </a:r>
            <a:endParaRPr lang="pl-PL" sz="1800" dirty="0" smtClean="0"/>
          </a:p>
        </p:txBody>
      </p:sp>
      <p:pic>
        <p:nvPicPr>
          <p:cNvPr id="5" name="Obraz 4"/>
          <p:cNvPicPr/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7818" y="1357298"/>
            <a:ext cx="3319780" cy="4857784"/>
          </a:xfrm>
          <a:prstGeom prst="rect">
            <a:avLst/>
          </a:prstGeom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ymbol zastępczy zawartości 8"/>
          <p:cNvSpPr>
            <a:spLocks noGrp="1"/>
          </p:cNvSpPr>
          <p:nvPr>
            <p:ph idx="1"/>
          </p:nvPr>
        </p:nvSpPr>
        <p:spPr bwMode="auto">
          <a:xfrm>
            <a:off x="468313" y="1916113"/>
            <a:ext cx="8229600" cy="40005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77800" indent="-177800" algn="just">
              <a:lnSpc>
                <a:spcPts val="2500"/>
              </a:lnSpc>
              <a:buClr>
                <a:srgbClr val="CA6F6B"/>
              </a:buClr>
              <a:buFont typeface="Wingdings" pitchFamily="2" charset="2"/>
              <a:buChar char="Ø"/>
            </a:pPr>
            <a:r>
              <a:rPr lang="pl-PL" smtClean="0">
                <a:solidFill>
                  <a:srgbClr val="406EA6"/>
                </a:solidFill>
              </a:rPr>
              <a:t>Szkoła i zakład pracy powinny być uzupełniającymi się miejscami zdobywania wiedzy.</a:t>
            </a:r>
          </a:p>
          <a:p>
            <a:pPr marL="177800" indent="-177800" algn="just">
              <a:lnSpc>
                <a:spcPts val="2500"/>
              </a:lnSpc>
              <a:buClr>
                <a:srgbClr val="CA6F6B"/>
              </a:buClr>
              <a:buFont typeface="Wingdings" pitchFamily="2" charset="2"/>
              <a:buChar char="Ø"/>
            </a:pPr>
            <a:r>
              <a:rPr lang="pl-PL" smtClean="0">
                <a:solidFill>
                  <a:srgbClr val="406EA6"/>
                </a:solidFill>
              </a:rPr>
              <a:t>Pracodawca, planując rozwój firmy, kupując maszyny, powinien kontaktować się ze szkołą i informować, jakich pracowników będzie w przyszłości potrzebować. </a:t>
            </a:r>
          </a:p>
          <a:p>
            <a:pPr marL="177800" indent="-177800" algn="just">
              <a:lnSpc>
                <a:spcPts val="2500"/>
              </a:lnSpc>
              <a:buClr>
                <a:srgbClr val="CA6F6B"/>
              </a:buClr>
              <a:buFont typeface="Wingdings" pitchFamily="2" charset="2"/>
              <a:buChar char="Ø"/>
            </a:pPr>
            <a:r>
              <a:rPr lang="pl-PL" smtClean="0">
                <a:solidFill>
                  <a:srgbClr val="406EA6"/>
                </a:solidFill>
              </a:rPr>
              <a:t>Pracodawca powinien mieć wpływ zarówno na program nauczania przedmiotów zawodowych w szkole, jak i na program praktyk, który powinien być ściśle związany z funkcjonowaniem zakładu pracy. </a:t>
            </a:r>
          </a:p>
          <a:p>
            <a:pPr marL="177800" indent="-177800" algn="just">
              <a:lnSpc>
                <a:spcPts val="2500"/>
              </a:lnSpc>
              <a:buClr>
                <a:srgbClr val="CA6F6B"/>
              </a:buClr>
              <a:buFont typeface="Wingdings" pitchFamily="2" charset="2"/>
              <a:buChar char="Ø"/>
            </a:pPr>
            <a:r>
              <a:rPr lang="pl-PL" smtClean="0">
                <a:solidFill>
                  <a:srgbClr val="406EA6"/>
                </a:solidFill>
              </a:rPr>
              <a:t>Stworzenie platformy współdziałania i partnerstwa w zakresie pozyskiwania środków pomocowych na rozwój infrastruktury szkoły.</a:t>
            </a:r>
          </a:p>
          <a:p>
            <a:pPr marL="177800" indent="-177800" algn="just">
              <a:lnSpc>
                <a:spcPts val="2500"/>
              </a:lnSpc>
              <a:buClr>
                <a:srgbClr val="CA6F6B"/>
              </a:buClr>
              <a:buFont typeface="Wingdings" pitchFamily="2" charset="2"/>
              <a:buChar char="Ø"/>
            </a:pPr>
            <a:r>
              <a:rPr lang="pl-PL" smtClean="0">
                <a:solidFill>
                  <a:srgbClr val="406EA6"/>
                </a:solidFill>
              </a:rPr>
              <a:t> Konieczne jest podjęcie działań na rzecz poprawy wizerunku szkoły zawodowej.</a:t>
            </a:r>
          </a:p>
          <a:p>
            <a:pPr marL="177800" indent="-177800" algn="just">
              <a:lnSpc>
                <a:spcPts val="2500"/>
              </a:lnSpc>
              <a:buClr>
                <a:srgbClr val="CA6F6B"/>
              </a:buClr>
              <a:buFont typeface="Wingdings" pitchFamily="2" charset="2"/>
              <a:buNone/>
            </a:pPr>
            <a:endParaRPr lang="pl-PL" smtClean="0">
              <a:solidFill>
                <a:srgbClr val="406EA6"/>
              </a:solidFill>
            </a:endParaRPr>
          </a:p>
        </p:txBody>
      </p:sp>
      <p:sp>
        <p:nvSpPr>
          <p:cNvPr id="6" name="Tytuł 3"/>
          <p:cNvSpPr>
            <a:spLocks noGrp="1"/>
          </p:cNvSpPr>
          <p:nvPr>
            <p:ph type="title"/>
          </p:nvPr>
        </p:nvSpPr>
        <p:spPr>
          <a:xfrm>
            <a:off x="428625" y="1143000"/>
            <a:ext cx="8258175" cy="48895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pl-PL" sz="2400" smtClean="0">
                <a:solidFill>
                  <a:srgbClr val="FFFFFF"/>
                </a:solidFill>
              </a:rPr>
              <a:t>Rekomendacje</a:t>
            </a:r>
            <a:endParaRPr lang="pl-PL" sz="260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124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484313"/>
            <a:ext cx="8229600" cy="464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lnSpc>
                <a:spcPts val="2500"/>
              </a:lnSpc>
              <a:buClr>
                <a:srgbClr val="CA6F6B"/>
              </a:buClr>
              <a:buFont typeface="Wingdings" pitchFamily="2" charset="2"/>
              <a:buChar char="Ø"/>
            </a:pPr>
            <a:r>
              <a:rPr lang="pl-PL" sz="1800" smtClean="0">
                <a:solidFill>
                  <a:srgbClr val="003399"/>
                </a:solidFill>
              </a:rPr>
              <a:t>W procesie podejmowania decyzji o uruchomieniu nowego kierunku kształcenia niezbędne jest nadanie (czy raczej przywrócenie) właściwej rangi opinii Powiatowej Rady Zatrudnienia (PRZ). </a:t>
            </a:r>
          </a:p>
          <a:p>
            <a:pPr algn="just">
              <a:lnSpc>
                <a:spcPts val="2500"/>
              </a:lnSpc>
              <a:buClr>
                <a:srgbClr val="CA6F6B"/>
              </a:buClr>
              <a:buFont typeface="Wingdings" pitchFamily="2" charset="2"/>
              <a:buChar char="Ø"/>
            </a:pPr>
            <a:r>
              <a:rPr lang="pl-PL" sz="1800" smtClean="0">
                <a:solidFill>
                  <a:srgbClr val="003399"/>
                </a:solidFill>
              </a:rPr>
              <a:t>Rekomenduje się opracowanie i realizację spójnej wielowątkowej polityki informacyjnej dotyczącej kształcenia zawodowego w szkołach podstawowych, a zwłaszcza w gimnazjach. Działania podejmowane w ramach tej polityki powinny zmierzać do zwiększenia trafności wyborów zawodowych, podniesienia prestiżu kształcenia zawodowego </a:t>
            </a:r>
          </a:p>
          <a:p>
            <a:pPr algn="just">
              <a:lnSpc>
                <a:spcPts val="2500"/>
              </a:lnSpc>
              <a:buClr>
                <a:srgbClr val="CA6F6B"/>
              </a:buClr>
              <a:buFont typeface="Wingdings" pitchFamily="2" charset="2"/>
              <a:buChar char="Ø"/>
            </a:pPr>
            <a:r>
              <a:rPr lang="pl-PL" sz="1800" smtClean="0">
                <a:solidFill>
                  <a:srgbClr val="003399"/>
                </a:solidFill>
              </a:rPr>
              <a:t>Dostosowanie oferty edukacyjnej szkoły zawodowej do potrzeb rynku pracy nie może ograniczać się do działań związanych z otwieraniem lub likwidowaniem kierunków kształcenia. Powinny znaleźć się inne działania podnoszące jakość i trafność kształcenia, takie jak rozwiązania z zakresu Modułowego Systemu Kształcenia, Dualnego Systemu Kształcenia, e-Edukacji czy Doradztwa Kariery. </a:t>
            </a:r>
          </a:p>
        </p:txBody>
      </p:sp>
      <p:sp>
        <p:nvSpPr>
          <p:cNvPr id="6" name="Tytuł 3"/>
          <p:cNvSpPr>
            <a:spLocks noGrp="1"/>
          </p:cNvSpPr>
          <p:nvPr>
            <p:ph type="title" idx="4294967295"/>
          </p:nvPr>
        </p:nvSpPr>
        <p:spPr>
          <a:xfrm>
            <a:off x="323850" y="908050"/>
            <a:ext cx="8258175" cy="48895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l">
              <a:defRPr/>
            </a:pPr>
            <a:r>
              <a:rPr lang="pl-PL" sz="2400" smtClean="0">
                <a:solidFill>
                  <a:srgbClr val="FFFFFF"/>
                </a:solidFill>
              </a:rPr>
              <a:t>Rekomendacje</a:t>
            </a:r>
            <a:endParaRPr lang="pl-PL" sz="260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4444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ytuł 1"/>
          <p:cNvSpPr>
            <a:spLocks noGrp="1"/>
          </p:cNvSpPr>
          <p:nvPr>
            <p:ph type="ctrTitle"/>
          </p:nvPr>
        </p:nvSpPr>
        <p:spPr bwMode="auto">
          <a:xfrm>
            <a:off x="900113" y="1844675"/>
            <a:ext cx="7594600" cy="23050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pl-PL" sz="2000" b="1" smtClean="0"/>
              <a:t/>
            </a:r>
            <a:br>
              <a:rPr lang="pl-PL" sz="2000" b="1" smtClean="0"/>
            </a:br>
            <a:endParaRPr lang="pl-PL" sz="2200" b="1" smtClean="0"/>
          </a:p>
        </p:txBody>
      </p:sp>
      <p:sp>
        <p:nvSpPr>
          <p:cNvPr id="32771" name="Prostokąt 9"/>
          <p:cNvSpPr>
            <a:spLocks noChangeArrowheads="1"/>
          </p:cNvSpPr>
          <p:nvPr/>
        </p:nvSpPr>
        <p:spPr bwMode="auto">
          <a:xfrm>
            <a:off x="323850" y="1628775"/>
            <a:ext cx="8424863" cy="258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l-PL" b="1">
                <a:solidFill>
                  <a:schemeClr val="bg1"/>
                </a:solidFill>
              </a:rPr>
              <a:t>Diagnoza stanu kształcenia zawodowego i potrzeb w zakresie modernizacji oferty kształcenia dotyczących efektywności i adekwatności kształcenia przez szkoły zawodowe w kontekście potrzeb regionalnego rynku pracy</a:t>
            </a:r>
          </a:p>
          <a:p>
            <a:endParaRPr lang="pl-PL" b="1">
              <a:solidFill>
                <a:srgbClr val="40697D"/>
              </a:solidFill>
            </a:endParaRPr>
          </a:p>
          <a:p>
            <a:endParaRPr lang="pl-PL" b="1">
              <a:solidFill>
                <a:srgbClr val="40697D"/>
              </a:solidFill>
            </a:endParaRPr>
          </a:p>
          <a:p>
            <a:endParaRPr lang="pl-PL" b="1">
              <a:solidFill>
                <a:srgbClr val="40697D"/>
              </a:solidFill>
            </a:endParaRPr>
          </a:p>
          <a:p>
            <a:r>
              <a:rPr lang="pl-PL" b="1">
                <a:solidFill>
                  <a:srgbClr val="40697D"/>
                </a:solidFill>
              </a:rPr>
              <a:t>Moduł III. Programy rozwojowe szkół zawodowych</a:t>
            </a:r>
          </a:p>
          <a:p>
            <a:r>
              <a:rPr lang="pl-PL">
                <a:solidFill>
                  <a:schemeClr val="bg1"/>
                </a:solidFill>
              </a:rPr>
              <a:t/>
            </a:r>
            <a:br>
              <a:rPr lang="pl-PL">
                <a:solidFill>
                  <a:schemeClr val="bg1"/>
                </a:solidFill>
              </a:rPr>
            </a:br>
            <a:endParaRPr lang="pl-PL">
              <a:solidFill>
                <a:schemeClr val="bg1"/>
              </a:solidFill>
            </a:endParaRPr>
          </a:p>
        </p:txBody>
      </p:sp>
      <p:sp>
        <p:nvSpPr>
          <p:cNvPr id="15" name="Symbol zastępczy stopki 3"/>
          <p:cNvSpPr>
            <a:spLocks noGrp="1"/>
          </p:cNvSpPr>
          <p:nvPr>
            <p:ph type="ftr" sz="quarter" idx="4294967295"/>
          </p:nvPr>
        </p:nvSpPr>
        <p:spPr>
          <a:xfrm>
            <a:off x="785813" y="5214938"/>
            <a:ext cx="742315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pl-PL"/>
              <a:t>Projekt współfinansowany ze środków Unii Europejskiej w ramach Europejskiego Funduszu Społecznego</a:t>
            </a:r>
          </a:p>
        </p:txBody>
      </p:sp>
    </p:spTree>
    <p:extLst>
      <p:ext uri="{BB962C8B-B14F-4D97-AF65-F5344CB8AC3E}">
        <p14:creationId xmlns:p14="http://schemas.microsoft.com/office/powerpoint/2010/main" val="1184532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ymbol zastępczy zawartości 8"/>
          <p:cNvSpPr>
            <a:spLocks noGrp="1"/>
          </p:cNvSpPr>
          <p:nvPr>
            <p:ph idx="1"/>
          </p:nvPr>
        </p:nvSpPr>
        <p:spPr bwMode="auto">
          <a:xfrm>
            <a:off x="468313" y="2420938"/>
            <a:ext cx="8229600" cy="30241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just">
              <a:lnSpc>
                <a:spcPct val="150000"/>
              </a:lnSpc>
              <a:buClr>
                <a:srgbClr val="CA6F6B"/>
              </a:buClr>
              <a:buFont typeface="Arial" charset="0"/>
              <a:buNone/>
            </a:pPr>
            <a:r>
              <a:rPr lang="pl-PL" smtClean="0">
                <a:solidFill>
                  <a:srgbClr val="406EA6"/>
                </a:solidFill>
              </a:rPr>
              <a:t>Pod pojęciem </a:t>
            </a:r>
            <a:r>
              <a:rPr lang="pl-PL" b="1" smtClean="0">
                <a:solidFill>
                  <a:srgbClr val="406EA6"/>
                </a:solidFill>
              </a:rPr>
              <a:t>programu rozwojowego </a:t>
            </a:r>
            <a:r>
              <a:rPr lang="pl-PL" smtClean="0">
                <a:solidFill>
                  <a:srgbClr val="406EA6"/>
                </a:solidFill>
              </a:rPr>
              <a:t>szkoły rozumie się kluczowe przedsięwzięcia mające charakter projektów lub działań projektowych podejmowanych w szkole w celu dokonania zmiany jakościowej wpisującej się w politykę edukacyjną regionu, państwa czy Europy. </a:t>
            </a:r>
          </a:p>
        </p:txBody>
      </p:sp>
      <p:sp>
        <p:nvSpPr>
          <p:cNvPr id="5" name="Tytuł 3"/>
          <p:cNvSpPr>
            <a:spLocks noGrp="1"/>
          </p:cNvSpPr>
          <p:nvPr>
            <p:ph type="title"/>
          </p:nvPr>
        </p:nvSpPr>
        <p:spPr>
          <a:xfrm>
            <a:off x="428625" y="1143000"/>
            <a:ext cx="8258175" cy="48895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pl-PL" sz="2400" dirty="0" smtClean="0"/>
              <a:t>Program rozwojowy</a:t>
            </a:r>
            <a:endParaRPr lang="pl-PL" sz="2600" dirty="0"/>
          </a:p>
        </p:txBody>
      </p:sp>
    </p:spTree>
    <p:extLst>
      <p:ext uri="{BB962C8B-B14F-4D97-AF65-F5344CB8AC3E}">
        <p14:creationId xmlns:p14="http://schemas.microsoft.com/office/powerpoint/2010/main" val="1485370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9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smtClean="0"/>
          </a:p>
        </p:txBody>
      </p:sp>
      <p:sp>
        <p:nvSpPr>
          <p:cNvPr id="5" name="Tytuł 3"/>
          <p:cNvSpPr>
            <a:spLocks noGrp="1"/>
          </p:cNvSpPr>
          <p:nvPr>
            <p:ph type="title" idx="4294967295"/>
          </p:nvPr>
        </p:nvSpPr>
        <p:spPr>
          <a:xfrm>
            <a:off x="395288" y="1052513"/>
            <a:ext cx="8258175" cy="48895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l">
              <a:defRPr/>
            </a:pPr>
            <a:r>
              <a:rPr lang="pl-PL" sz="2400" dirty="0" smtClean="0"/>
              <a:t>Program rozwojowy</a:t>
            </a:r>
            <a:endParaRPr lang="pl-PL" sz="2600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1043608" y="1772816"/>
          <a:ext cx="7416824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95266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zawartości 8"/>
          <p:cNvSpPr>
            <a:spLocks noGrp="1"/>
          </p:cNvSpPr>
          <p:nvPr>
            <p:ph idx="1"/>
          </p:nvPr>
        </p:nvSpPr>
        <p:spPr>
          <a:xfrm>
            <a:off x="468313" y="1916113"/>
            <a:ext cx="8229600" cy="4000500"/>
          </a:xfrm>
        </p:spPr>
        <p:txBody>
          <a:bodyPr/>
          <a:lstStyle/>
          <a:p>
            <a:pPr marL="177800" indent="-177800" algn="just">
              <a:lnSpc>
                <a:spcPct val="1500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dirty="0" smtClean="0">
                <a:solidFill>
                  <a:schemeClr val="accent1">
                    <a:lumMod val="50000"/>
                  </a:schemeClr>
                </a:solidFill>
              </a:rPr>
              <a:t>kompleksowo odpowiadać na zdiagnozowane potrzeby dydaktyczne, wychowawcze i opiekuńcze danej szkoły i jej uczniów;</a:t>
            </a:r>
          </a:p>
          <a:p>
            <a:pPr marL="177800" indent="-177800" algn="just">
              <a:lnSpc>
                <a:spcPct val="1500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dirty="0" smtClean="0">
                <a:solidFill>
                  <a:schemeClr val="accent1">
                    <a:lumMod val="50000"/>
                  </a:schemeClr>
                </a:solidFill>
              </a:rPr>
              <a:t>kompleksowo i trwale przyczyniać się do jakościowych zmian w funkcjonowaniu szkoły i rozszerzenia oferty edukacyjnej danej szkoły;</a:t>
            </a:r>
          </a:p>
          <a:p>
            <a:pPr marL="177800" indent="-177800" algn="just">
              <a:lnSpc>
                <a:spcPct val="1500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dirty="0" smtClean="0">
                <a:solidFill>
                  <a:schemeClr val="accent1">
                    <a:lumMod val="50000"/>
                  </a:schemeClr>
                </a:solidFill>
              </a:rPr>
              <a:t>zawierać określone cele, rezultaty i działania już na etapie aplikowania;</a:t>
            </a:r>
          </a:p>
          <a:p>
            <a:pPr marL="177800" indent="-177800" algn="just">
              <a:lnSpc>
                <a:spcPct val="1500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dirty="0" smtClean="0">
                <a:solidFill>
                  <a:schemeClr val="accent1">
                    <a:lumMod val="50000"/>
                  </a:schemeClr>
                </a:solidFill>
              </a:rPr>
              <a:t>pozostawać w zgodzie z polityką edukacyjną państwa. </a:t>
            </a:r>
          </a:p>
          <a:p>
            <a:pPr marL="177800" indent="-177800" algn="just">
              <a:lnSpc>
                <a:spcPct val="1500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dirty="0" smtClean="0">
                <a:solidFill>
                  <a:schemeClr val="accent1">
                    <a:lumMod val="50000"/>
                  </a:schemeClr>
                </a:solidFill>
              </a:rPr>
              <a:t>program rozwojowy powinien być koncepcją kompleksowego rozwiązywania zidentyfikowanych trudności a przede wszystkim powinien być odpowiedzią na zdiagnozowane potrzeby szkoły </a:t>
            </a:r>
            <a:r>
              <a:rPr lang="pl-PL" b="1" dirty="0" smtClean="0">
                <a:solidFill>
                  <a:schemeClr val="accent1">
                    <a:lumMod val="50000"/>
                  </a:schemeClr>
                </a:solidFill>
              </a:rPr>
              <a:t>teraz i w przyszłości</a:t>
            </a:r>
            <a:r>
              <a:rPr lang="pl-PL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</p:txBody>
      </p:sp>
      <p:sp>
        <p:nvSpPr>
          <p:cNvPr id="6" name="Tytuł 3"/>
          <p:cNvSpPr>
            <a:spLocks noGrp="1"/>
          </p:cNvSpPr>
          <p:nvPr>
            <p:ph type="title"/>
          </p:nvPr>
        </p:nvSpPr>
        <p:spPr>
          <a:xfrm>
            <a:off x="428625" y="1143000"/>
            <a:ext cx="8258175" cy="701675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2500"/>
              </a:lnSpc>
              <a:defRPr/>
            </a:pPr>
            <a:r>
              <a:rPr lang="pl-PL" sz="2400" dirty="0" smtClean="0"/>
              <a:t>Programy rozwojowe szkół powinny spełniać łącznie następujące cechy:</a:t>
            </a:r>
          </a:p>
        </p:txBody>
      </p:sp>
    </p:spTree>
    <p:extLst>
      <p:ext uri="{BB962C8B-B14F-4D97-AF65-F5344CB8AC3E}">
        <p14:creationId xmlns:p14="http://schemas.microsoft.com/office/powerpoint/2010/main" val="337690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zawartości 8"/>
          <p:cNvSpPr>
            <a:spLocks noGrp="1"/>
          </p:cNvSpPr>
          <p:nvPr>
            <p:ph idx="1"/>
          </p:nvPr>
        </p:nvSpPr>
        <p:spPr>
          <a:xfrm>
            <a:off x="468313" y="2060575"/>
            <a:ext cx="8229600" cy="4000500"/>
          </a:xfrm>
        </p:spPr>
        <p:txBody>
          <a:bodyPr/>
          <a:lstStyle/>
          <a:p>
            <a:pPr marL="269875" indent="-269875" algn="just">
              <a:lnSpc>
                <a:spcPct val="80000"/>
              </a:lnSpc>
              <a:defRPr/>
            </a:pPr>
            <a:endParaRPr lang="pl-PL" dirty="0" smtClean="0">
              <a:solidFill>
                <a:srgbClr val="40697D"/>
              </a:solidFill>
            </a:endParaRPr>
          </a:p>
          <a:p>
            <a:pPr marL="269875" indent="-269875" algn="just">
              <a:lnSpc>
                <a:spcPts val="25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b="1" dirty="0" smtClean="0">
                <a:solidFill>
                  <a:schemeClr val="accent1">
                    <a:lumMod val="50000"/>
                  </a:schemeClr>
                </a:solidFill>
              </a:rPr>
              <a:t>Oś CZASU </a:t>
            </a:r>
            <a:r>
              <a:rPr lang="pl-PL" dirty="0" smtClean="0">
                <a:solidFill>
                  <a:schemeClr val="accent1">
                    <a:lumMod val="50000"/>
                  </a:schemeClr>
                </a:solidFill>
              </a:rPr>
              <a:t>– ETAP ROZWOJU szkoły – 3 fazy modernizacji szkoły – czasowy kontekst modernizacji i rozwoju szkoły</a:t>
            </a:r>
          </a:p>
          <a:p>
            <a:pPr marL="269875" indent="-269875" algn="just">
              <a:lnSpc>
                <a:spcPts val="25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endParaRPr lang="pl-PL" sz="16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269875" indent="-269875" algn="just">
              <a:lnSpc>
                <a:spcPts val="25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b="1" dirty="0" smtClean="0">
                <a:solidFill>
                  <a:schemeClr val="accent1">
                    <a:lumMod val="50000"/>
                  </a:schemeClr>
                </a:solidFill>
              </a:rPr>
              <a:t>Oś DOSTOSOWANIA </a:t>
            </a:r>
            <a:r>
              <a:rPr lang="pl-PL" dirty="0" smtClean="0">
                <a:solidFill>
                  <a:schemeClr val="accent1">
                    <a:lumMod val="50000"/>
                  </a:schemeClr>
                </a:solidFill>
              </a:rPr>
              <a:t>– OBSZAR ROZWOJU – 3 obszary modernizacji szkoły – merytoryczny kontekst modernizacji i rozwoju szkoły</a:t>
            </a:r>
          </a:p>
          <a:p>
            <a:pPr marL="269875" indent="-269875" algn="just">
              <a:lnSpc>
                <a:spcPts val="25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endParaRPr lang="pl-PL" sz="16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269875" indent="-269875" algn="just">
              <a:lnSpc>
                <a:spcPts val="25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b="1" dirty="0" smtClean="0">
                <a:solidFill>
                  <a:schemeClr val="accent1">
                    <a:lumMod val="50000"/>
                  </a:schemeClr>
                </a:solidFill>
              </a:rPr>
              <a:t>Oś KLIENTA</a:t>
            </a:r>
            <a:r>
              <a:rPr lang="pl-PL" dirty="0" smtClean="0">
                <a:solidFill>
                  <a:schemeClr val="accent1">
                    <a:lumMod val="50000"/>
                  </a:schemeClr>
                </a:solidFill>
              </a:rPr>
              <a:t> – POZIOM INTERWENCJI – 3 poziomy modernizacji szkoły - społeczny kontekst modernizacji i rozwoju szkoły</a:t>
            </a:r>
          </a:p>
        </p:txBody>
      </p:sp>
      <p:sp>
        <p:nvSpPr>
          <p:cNvPr id="5" name="Tytuł 3"/>
          <p:cNvSpPr>
            <a:spLocks noGrp="1"/>
          </p:cNvSpPr>
          <p:nvPr>
            <p:ph type="title"/>
          </p:nvPr>
        </p:nvSpPr>
        <p:spPr>
          <a:xfrm>
            <a:off x="428625" y="1052513"/>
            <a:ext cx="8104188" cy="1008062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  <a:tabLst>
                <a:tab pos="0" algn="l"/>
              </a:tabLst>
              <a:defRPr/>
            </a:pPr>
            <a:r>
              <a:rPr lang="pl-PL" sz="2400" b="1" dirty="0" smtClean="0">
                <a:solidFill>
                  <a:srgbClr val="F1F8FD"/>
                </a:solidFill>
              </a:rPr>
              <a:t>Model programu rozwojowego</a:t>
            </a:r>
            <a:r>
              <a:rPr lang="pl-PL" sz="2400" dirty="0" smtClean="0">
                <a:solidFill>
                  <a:srgbClr val="F1F8FD"/>
                </a:solidFill>
              </a:rPr>
              <a:t> opracowany przez zespół ekspertów Fundacji BFKK opisany jest w trzech wymiarach:</a:t>
            </a:r>
          </a:p>
        </p:txBody>
      </p:sp>
    </p:spTree>
    <p:extLst>
      <p:ext uri="{BB962C8B-B14F-4D97-AF65-F5344CB8AC3E}">
        <p14:creationId xmlns:p14="http://schemas.microsoft.com/office/powerpoint/2010/main" val="2764576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zawartości 8"/>
          <p:cNvSpPr>
            <a:spLocks noGrp="1"/>
          </p:cNvSpPr>
          <p:nvPr>
            <p:ph idx="1"/>
          </p:nvPr>
        </p:nvSpPr>
        <p:spPr>
          <a:xfrm>
            <a:off x="395288" y="2205038"/>
            <a:ext cx="8229600" cy="3671887"/>
          </a:xfrm>
        </p:spPr>
        <p:txBody>
          <a:bodyPr/>
          <a:lstStyle/>
          <a:p>
            <a:pPr marL="269875" indent="-269875" algn="just">
              <a:lnSpc>
                <a:spcPts val="25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sz="2200" b="1" dirty="0" smtClean="0">
                <a:solidFill>
                  <a:schemeClr val="accent1">
                    <a:lumMod val="50000"/>
                  </a:schemeClr>
                </a:solidFill>
              </a:rPr>
              <a:t>Infrastruktura materialna </a:t>
            </a:r>
            <a:r>
              <a:rPr lang="pl-PL" dirty="0" smtClean="0">
                <a:solidFill>
                  <a:schemeClr val="accent1">
                    <a:lumMod val="50000"/>
                  </a:schemeClr>
                </a:solidFill>
              </a:rPr>
              <a:t>– dostęp do Internetu w każdej klasie, dostęp do mobilnych zestawów multimedialnych (laptop, rzutnik, tablice interaktywne, piloty dla uczniów)</a:t>
            </a:r>
            <a:endParaRPr lang="pl-PL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269875" indent="-269875" algn="just">
              <a:lnSpc>
                <a:spcPts val="25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sz="2200" b="1" dirty="0" smtClean="0">
                <a:solidFill>
                  <a:schemeClr val="accent1">
                    <a:lumMod val="50000"/>
                  </a:schemeClr>
                </a:solidFill>
              </a:rPr>
              <a:t>Infrastruktura niematerialna </a:t>
            </a:r>
            <a:r>
              <a:rPr lang="pl-PL" dirty="0" smtClean="0">
                <a:solidFill>
                  <a:schemeClr val="accent1">
                    <a:lumMod val="50000"/>
                  </a:schemeClr>
                </a:solidFill>
              </a:rPr>
              <a:t>– internetowe zasoby wiedzy, symulatory, kontenty zdalnej nauki, system egzaminów zdalnych – na przykład dla zadań zawodowych</a:t>
            </a:r>
            <a:endParaRPr lang="pl-PL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269875" indent="-269875" algn="just">
              <a:lnSpc>
                <a:spcPts val="25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sz="2200" b="1" dirty="0" smtClean="0">
                <a:solidFill>
                  <a:schemeClr val="accent1">
                    <a:lumMod val="50000"/>
                  </a:schemeClr>
                </a:solidFill>
              </a:rPr>
              <a:t>Kompetencje nauczających</a:t>
            </a: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l-PL" dirty="0" smtClean="0">
                <a:solidFill>
                  <a:schemeClr val="accent1">
                    <a:lumMod val="50000"/>
                  </a:schemeClr>
                </a:solidFill>
              </a:rPr>
              <a:t>– szkolenia dla kadry dydaktycznej, nauczycieli praktycznej nauki zawodu w zakresie nowych metod edukacyjnych z TIK (ICT), kształtujących postawy „uczenia się”</a:t>
            </a:r>
          </a:p>
          <a:p>
            <a:pPr marL="269875" indent="-269875" algn="just">
              <a:lnSpc>
                <a:spcPts val="25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sz="2200" b="1" dirty="0" smtClean="0">
                <a:solidFill>
                  <a:schemeClr val="accent1">
                    <a:lumMod val="50000"/>
                  </a:schemeClr>
                </a:solidFill>
              </a:rPr>
              <a:t>Kompetencje uczących się</a:t>
            </a: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l-PL" dirty="0" smtClean="0">
                <a:solidFill>
                  <a:schemeClr val="accent1">
                    <a:lumMod val="50000"/>
                  </a:schemeClr>
                </a:solidFill>
              </a:rPr>
              <a:t>– szkolenia dla uczniów w zakresie korzystania z TIK oraz metod uczenia się przez całe życie</a:t>
            </a:r>
            <a:endParaRPr lang="pl-PL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Tytuł 3"/>
          <p:cNvSpPr>
            <a:spLocks noGrp="1"/>
          </p:cNvSpPr>
          <p:nvPr>
            <p:ph type="title"/>
          </p:nvPr>
        </p:nvSpPr>
        <p:spPr>
          <a:xfrm>
            <a:off x="428625" y="1143000"/>
            <a:ext cx="8258175" cy="701675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2500"/>
              </a:lnSpc>
              <a:spcBef>
                <a:spcPct val="20000"/>
              </a:spcBef>
              <a:defRPr/>
            </a:pPr>
            <a:r>
              <a:rPr lang="pl-PL" sz="2000" b="1" dirty="0" smtClean="0">
                <a:solidFill>
                  <a:srgbClr val="F1F8FD"/>
                </a:solidFill>
              </a:rPr>
              <a:t>E-Edukacja </a:t>
            </a:r>
            <a:r>
              <a:rPr lang="pl-PL" sz="2000" dirty="0" smtClean="0">
                <a:solidFill>
                  <a:srgbClr val="F1F8FD"/>
                </a:solidFill>
              </a:rPr>
              <a:t>w programie rozwojowym szkoły to strategia rozwoju edukacji opartej na TIK z wykorzystaniem źródeł finansowania UE:</a:t>
            </a:r>
            <a:endParaRPr lang="pl-PL" sz="2000" dirty="0">
              <a:solidFill>
                <a:srgbClr val="F1F8F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1748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zawartości 8"/>
          <p:cNvSpPr>
            <a:spLocks noGrp="1"/>
          </p:cNvSpPr>
          <p:nvPr>
            <p:ph idx="1"/>
          </p:nvPr>
        </p:nvSpPr>
        <p:spPr>
          <a:xfrm>
            <a:off x="395288" y="2205038"/>
            <a:ext cx="8229600" cy="3671887"/>
          </a:xfrm>
        </p:spPr>
        <p:txBody>
          <a:bodyPr/>
          <a:lstStyle/>
          <a:p>
            <a:pPr marL="269875" indent="-269875" algn="just">
              <a:lnSpc>
                <a:spcPts val="25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b="1" dirty="0" smtClean="0">
                <a:solidFill>
                  <a:schemeClr val="accent1">
                    <a:lumMod val="50000"/>
                  </a:schemeClr>
                </a:solidFill>
              </a:rPr>
              <a:t>Uczeń </a:t>
            </a:r>
            <a:r>
              <a:rPr lang="pl-PL" dirty="0" smtClean="0">
                <a:solidFill>
                  <a:schemeClr val="accent1">
                    <a:lumMod val="50000"/>
                  </a:schemeClr>
                </a:solidFill>
              </a:rPr>
              <a:t>– potrzeby edukacyjne ucznia, formy pracy z uczeniem, wyrównywanie szans edukacyjnych uczniów o specjalnych potrzebach edukacyjnych, potrzeby w zakresie wsparcia psychologicznego i specjalistycznego ucznia</a:t>
            </a:r>
          </a:p>
          <a:p>
            <a:pPr marL="269875" indent="-269875" algn="just">
              <a:lnSpc>
                <a:spcPts val="25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b="1" dirty="0" smtClean="0">
                <a:solidFill>
                  <a:schemeClr val="accent1">
                    <a:lumMod val="50000"/>
                  </a:schemeClr>
                </a:solidFill>
              </a:rPr>
              <a:t>Szkoła </a:t>
            </a:r>
            <a:r>
              <a:rPr lang="pl-PL" dirty="0" smtClean="0">
                <a:solidFill>
                  <a:schemeClr val="accent1">
                    <a:lumMod val="50000"/>
                  </a:schemeClr>
                </a:solidFill>
              </a:rPr>
              <a:t>– potrzeby placówki w zakresie nowoczesnego zarządzania i rozwiązań w zakresie e-edukacji (e-dziennik, wyposażenie w urządzenia multimedialne, dostęp do Internetu); wewnątrzszkolny system poradnictwa zawodowego</a:t>
            </a:r>
          </a:p>
          <a:p>
            <a:pPr marL="269875" indent="-269875" algn="just">
              <a:lnSpc>
                <a:spcPts val="25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pl-PL" b="1" dirty="0" smtClean="0">
                <a:solidFill>
                  <a:schemeClr val="accent1">
                    <a:lumMod val="50000"/>
                  </a:schemeClr>
                </a:solidFill>
              </a:rPr>
              <a:t>Otoczenie</a:t>
            </a:r>
            <a:r>
              <a:rPr lang="pl-PL" dirty="0" smtClean="0">
                <a:solidFill>
                  <a:schemeClr val="accent1">
                    <a:lumMod val="50000"/>
                  </a:schemeClr>
                </a:solidFill>
              </a:rPr>
              <a:t> – potrzeby szkoły w zakresie współpracy z otoczeniem, rozwiązań dotyczących współpracy z rodzicami,  przedsiębiorcami, instytucjami rynku pracy, organem prowadzących i innymi szkołami</a:t>
            </a:r>
            <a:endParaRPr lang="pl-PL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ytuł 3"/>
          <p:cNvSpPr>
            <a:spLocks noGrp="1"/>
          </p:cNvSpPr>
          <p:nvPr>
            <p:ph type="title"/>
          </p:nvPr>
        </p:nvSpPr>
        <p:spPr>
          <a:xfrm>
            <a:off x="428625" y="1143000"/>
            <a:ext cx="8258175" cy="48895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269875" indent="-269875">
              <a:lnSpc>
                <a:spcPts val="2500"/>
              </a:lnSpc>
              <a:spcBef>
                <a:spcPct val="20000"/>
              </a:spcBef>
              <a:defRPr/>
            </a:pPr>
            <a:r>
              <a:rPr lang="pl-PL" sz="2000" b="1" dirty="0" smtClean="0">
                <a:solidFill>
                  <a:srgbClr val="F1F8FD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OŚ KLIENTA</a:t>
            </a:r>
            <a:r>
              <a:rPr lang="pl-PL" sz="2000" b="1" dirty="0" smtClean="0">
                <a:solidFill>
                  <a:srgbClr val="F1F8FD"/>
                </a:solidFill>
              </a:rPr>
              <a:t> – POZIOMY INTERWENCJI:</a:t>
            </a:r>
            <a:endParaRPr lang="pl-PL" sz="2000" b="1" dirty="0">
              <a:solidFill>
                <a:srgbClr val="F1F8F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5624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ytuł 3"/>
          <p:cNvSpPr>
            <a:spLocks noGrp="1"/>
          </p:cNvSpPr>
          <p:nvPr>
            <p:ph type="title"/>
          </p:nvPr>
        </p:nvSpPr>
        <p:spPr bwMode="auto">
          <a:xfrm>
            <a:off x="428625" y="1143000"/>
            <a:ext cx="8258175" cy="4889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endParaRPr lang="pl-PL" smtClean="0"/>
          </a:p>
        </p:txBody>
      </p:sp>
      <p:sp>
        <p:nvSpPr>
          <p:cNvPr id="6" name="Tytuł 3"/>
          <p:cNvSpPr txBox="1">
            <a:spLocks/>
          </p:cNvSpPr>
          <p:nvPr/>
        </p:nvSpPr>
        <p:spPr>
          <a:xfrm>
            <a:off x="395288" y="1052513"/>
            <a:ext cx="8280400" cy="576262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269875" indent="-269875" eaLnBrk="0" hangingPunct="0">
              <a:lnSpc>
                <a:spcPts val="2500"/>
              </a:lnSpc>
              <a:spcBef>
                <a:spcPct val="20000"/>
              </a:spcBef>
              <a:defRPr/>
            </a:pPr>
            <a:r>
              <a:rPr lang="pl-PL" sz="2000" b="1">
                <a:solidFill>
                  <a:srgbClr val="F1F8FD"/>
                </a:solidFill>
              </a:rPr>
              <a:t>Model programu rozwojowego</a:t>
            </a:r>
            <a:r>
              <a:rPr lang="pl-PL" sz="2000" b="1">
                <a:solidFill>
                  <a:srgbClr val="F1F8FD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– </a:t>
            </a:r>
            <a:r>
              <a:rPr lang="pl-PL" sz="2000" b="1">
                <a:solidFill>
                  <a:srgbClr val="F1F8FD"/>
                </a:solidFill>
              </a:rPr>
              <a:t>ujęcie graficzne</a:t>
            </a:r>
            <a:endParaRPr lang="pl-PL" sz="2000" b="1" dirty="0">
              <a:solidFill>
                <a:srgbClr val="F1F8FD"/>
              </a:solidFill>
            </a:endParaRPr>
          </a:p>
        </p:txBody>
      </p:sp>
      <p:pic>
        <p:nvPicPr>
          <p:cNvPr id="41988" name="Picture 4" descr="MODEL 3D_PR_POZIOMY_NAZWA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0563" y="2205038"/>
            <a:ext cx="5099050" cy="36718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6066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ytuł 2"/>
          <p:cNvSpPr>
            <a:spLocks noGrp="1"/>
          </p:cNvSpPr>
          <p:nvPr>
            <p:ph type="title"/>
          </p:nvPr>
        </p:nvSpPr>
        <p:spPr bwMode="auto">
          <a:xfrm>
            <a:off x="285720" y="1142984"/>
            <a:ext cx="8568951" cy="917594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eaLnBrk="1" hangingPunct="1"/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Rozmieszczenie geograficzne oferty kształcenia </a:t>
            </a:r>
            <a:br>
              <a:rPr lang="pl-PL" dirty="0" smtClean="0"/>
            </a:br>
            <a:r>
              <a:rPr lang="pl-PL" dirty="0" smtClean="0"/>
              <a:t>w </a:t>
            </a:r>
            <a:r>
              <a:rPr lang="pl-PL" dirty="0"/>
              <a:t>2011 r. </a:t>
            </a:r>
            <a:endParaRPr lang="pl-PL" sz="1800" dirty="0" smtClean="0"/>
          </a:p>
        </p:txBody>
      </p:sp>
      <p:sp>
        <p:nvSpPr>
          <p:cNvPr id="4" name="Prostokąt zaokrąglony 3"/>
          <p:cNvSpPr/>
          <p:nvPr/>
        </p:nvSpPr>
        <p:spPr>
          <a:xfrm>
            <a:off x="714348" y="2143116"/>
            <a:ext cx="7643866" cy="571504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Oferta kształcenia – 73 zawody</a:t>
            </a:r>
            <a:endParaRPr lang="pl-PL" dirty="0"/>
          </a:p>
        </p:txBody>
      </p:sp>
      <p:graphicFrame>
        <p:nvGraphicFramePr>
          <p:cNvPr id="5" name="Diagram 4"/>
          <p:cNvGraphicFramePr/>
          <p:nvPr/>
        </p:nvGraphicFramePr>
        <p:xfrm>
          <a:off x="571472" y="2857496"/>
          <a:ext cx="8143932" cy="3143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4601237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3" descr="17 SCHEMATÓW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908050"/>
            <a:ext cx="3633787" cy="56911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80666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ytuł 2"/>
          <p:cNvSpPr>
            <a:spLocks noGrp="1"/>
          </p:cNvSpPr>
          <p:nvPr>
            <p:ph type="title"/>
          </p:nvPr>
        </p:nvSpPr>
        <p:spPr bwMode="auto">
          <a:xfrm>
            <a:off x="428596" y="1143000"/>
            <a:ext cx="8607900" cy="48895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eaLnBrk="1" hangingPunct="1"/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Liczba u</a:t>
            </a:r>
            <a:r>
              <a:rPr lang="pl-PL" sz="2600" dirty="0" smtClean="0"/>
              <a:t>czniów szkół zawodowych</a:t>
            </a:r>
          </a:p>
        </p:txBody>
      </p:sp>
      <p:graphicFrame>
        <p:nvGraphicFramePr>
          <p:cNvPr id="5" name="Wykres 4"/>
          <p:cNvGraphicFramePr/>
          <p:nvPr/>
        </p:nvGraphicFramePr>
        <p:xfrm>
          <a:off x="1285852" y="1714488"/>
          <a:ext cx="6858048" cy="37862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06182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ytuł 2"/>
          <p:cNvSpPr>
            <a:spLocks noGrp="1"/>
          </p:cNvSpPr>
          <p:nvPr>
            <p:ph type="title"/>
          </p:nvPr>
        </p:nvSpPr>
        <p:spPr bwMode="auto">
          <a:xfrm>
            <a:off x="0" y="1000108"/>
            <a:ext cx="9144000" cy="63184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eaLnBrk="1" hangingPunct="1"/>
            <a:r>
              <a:rPr lang="pl-PL" dirty="0" smtClean="0"/>
              <a:t/>
            </a:r>
            <a:br>
              <a:rPr lang="pl-PL" dirty="0" smtClean="0"/>
            </a:br>
            <a:r>
              <a:rPr lang="pl-PL" sz="2600" dirty="0"/>
              <a:t>Liczba uczniów techników i </a:t>
            </a:r>
            <a:r>
              <a:rPr lang="pl-PL" sz="2600" dirty="0" smtClean="0"/>
              <a:t>ZSZ w </a:t>
            </a:r>
            <a:r>
              <a:rPr lang="pl-PL" sz="2600" dirty="0"/>
              <a:t>poszczególnych zawodach </a:t>
            </a:r>
            <a:endParaRPr lang="pl-PL" sz="2600" dirty="0" smtClean="0"/>
          </a:p>
        </p:txBody>
      </p:sp>
      <p:graphicFrame>
        <p:nvGraphicFramePr>
          <p:cNvPr id="7" name="Diagram 6"/>
          <p:cNvGraphicFramePr/>
          <p:nvPr/>
        </p:nvGraphicFramePr>
        <p:xfrm>
          <a:off x="571472" y="1857364"/>
          <a:ext cx="8072494" cy="40719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527154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357158" y="1785926"/>
            <a:ext cx="8215370" cy="98583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435" name="Tytuł 2"/>
          <p:cNvSpPr>
            <a:spLocks noGrp="1"/>
          </p:cNvSpPr>
          <p:nvPr>
            <p:ph type="title"/>
          </p:nvPr>
        </p:nvSpPr>
        <p:spPr bwMode="auto">
          <a:xfrm>
            <a:off x="0" y="1143000"/>
            <a:ext cx="9144000" cy="48895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pl-PL" dirty="0" smtClean="0"/>
              <a:t/>
            </a:r>
            <a:br>
              <a:rPr lang="pl-PL" dirty="0" smtClean="0"/>
            </a:br>
            <a:r>
              <a:rPr lang="pl-PL" sz="2600" dirty="0"/>
              <a:t>Liczba uczniów techników i </a:t>
            </a:r>
            <a:r>
              <a:rPr lang="pl-PL" sz="2600" dirty="0" smtClean="0"/>
              <a:t>ZSZ w </a:t>
            </a:r>
            <a:r>
              <a:rPr lang="pl-PL" sz="2600" dirty="0"/>
              <a:t>poszczególnych zawodach </a:t>
            </a:r>
            <a:endParaRPr lang="pl-PL" sz="2600" dirty="0" smtClean="0"/>
          </a:p>
        </p:txBody>
      </p:sp>
      <p:sp>
        <p:nvSpPr>
          <p:cNvPr id="5" name="Prostokąt 4"/>
          <p:cNvSpPr/>
          <p:nvPr/>
        </p:nvSpPr>
        <p:spPr>
          <a:xfrm>
            <a:off x="467544" y="1785926"/>
            <a:ext cx="8208912" cy="540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spcAft>
                <a:spcPts val="600"/>
              </a:spcAft>
            </a:pPr>
            <a:r>
              <a:rPr lang="pl-PL" sz="2000" dirty="0" smtClean="0">
                <a:solidFill>
                  <a:schemeClr val="bg1"/>
                </a:solidFill>
              </a:rPr>
              <a:t>Duża koncentracja zawodowa uczniów</a:t>
            </a:r>
          </a:p>
          <a:p>
            <a:pPr algn="ctr" eaLnBrk="1" hangingPunct="1">
              <a:spcAft>
                <a:spcPts val="600"/>
              </a:spcAft>
            </a:pPr>
            <a:r>
              <a:rPr lang="pl-PL" sz="2000" dirty="0" smtClean="0">
                <a:solidFill>
                  <a:schemeClr val="bg1"/>
                </a:solidFill>
              </a:rPr>
              <a:t>Prawie 45% wszystkich uczniów pobiera naukę w 7 zawodach</a:t>
            </a:r>
          </a:p>
          <a:p>
            <a:pPr eaLnBrk="1" hangingPunct="1">
              <a:spcAft>
                <a:spcPts val="600"/>
              </a:spcAft>
            </a:pPr>
            <a:r>
              <a:rPr lang="pl-PL" sz="2000" dirty="0" smtClean="0">
                <a:solidFill>
                  <a:schemeClr val="bg1"/>
                </a:solidFill>
              </a:rPr>
              <a:t>	</a:t>
            </a:r>
            <a:endParaRPr lang="pl-PL" sz="2000" dirty="0" smtClean="0"/>
          </a:p>
          <a:p>
            <a:pPr marL="1255713" indent="-355600" eaLnBrk="1" hangingPunct="1">
              <a:spcAft>
                <a:spcPts val="600"/>
              </a:spcAft>
              <a:buClr>
                <a:srgbClr val="C00000"/>
              </a:buClr>
              <a:buFont typeface="Wingdings" pitchFamily="2" charset="2"/>
              <a:buChar char="Ø"/>
            </a:pPr>
            <a:r>
              <a:rPr lang="pl-PL" sz="2000" dirty="0" smtClean="0"/>
              <a:t>technik informatyk - 2045</a:t>
            </a:r>
          </a:p>
          <a:p>
            <a:pPr marL="1255713" indent="-355600">
              <a:spcAft>
                <a:spcPts val="600"/>
              </a:spcAft>
              <a:buClr>
                <a:srgbClr val="C00000"/>
              </a:buClr>
              <a:buFont typeface="Wingdings" pitchFamily="2" charset="2"/>
              <a:buChar char="Ø"/>
            </a:pPr>
            <a:r>
              <a:rPr lang="pl-PL" sz="2000" dirty="0" smtClean="0"/>
              <a:t>technik ekonomista  - 1829</a:t>
            </a:r>
          </a:p>
          <a:p>
            <a:pPr marL="1255713" indent="-355600">
              <a:spcAft>
                <a:spcPts val="600"/>
              </a:spcAft>
              <a:buClr>
                <a:srgbClr val="C00000"/>
              </a:buClr>
              <a:buFont typeface="Wingdings" pitchFamily="2" charset="2"/>
              <a:buChar char="Ø"/>
            </a:pPr>
            <a:r>
              <a:rPr lang="pl-PL" sz="2000" dirty="0" smtClean="0"/>
              <a:t>technik mechanik - 1666</a:t>
            </a:r>
          </a:p>
          <a:p>
            <a:pPr marL="1255713" indent="-355600">
              <a:spcAft>
                <a:spcPts val="600"/>
              </a:spcAft>
              <a:buClr>
                <a:srgbClr val="C00000"/>
              </a:buClr>
              <a:buFont typeface="Wingdings" pitchFamily="2" charset="2"/>
              <a:buChar char="Ø"/>
            </a:pPr>
            <a:r>
              <a:rPr lang="pl-PL" sz="2000" dirty="0" smtClean="0"/>
              <a:t>technik rolnik – 1444</a:t>
            </a:r>
          </a:p>
          <a:p>
            <a:pPr marL="1255713" indent="-355600">
              <a:spcAft>
                <a:spcPts val="600"/>
              </a:spcAft>
              <a:buClr>
                <a:srgbClr val="C00000"/>
              </a:buClr>
              <a:buFont typeface="Wingdings" pitchFamily="2" charset="2"/>
              <a:buChar char="Ø"/>
            </a:pPr>
            <a:r>
              <a:rPr lang="pl-PL" sz="2000" dirty="0" smtClean="0"/>
              <a:t>technik hotelarstwa - 1397</a:t>
            </a:r>
          </a:p>
          <a:p>
            <a:pPr marL="1255713" indent="-355600" eaLnBrk="1" hangingPunct="1">
              <a:spcAft>
                <a:spcPts val="600"/>
              </a:spcAft>
              <a:buClr>
                <a:srgbClr val="C00000"/>
              </a:buClr>
              <a:buFont typeface="Wingdings" pitchFamily="2" charset="2"/>
              <a:buChar char="Ø"/>
            </a:pPr>
            <a:r>
              <a:rPr lang="pl-PL" sz="2000" dirty="0" smtClean="0"/>
              <a:t>technik budownictwa – 1118</a:t>
            </a:r>
          </a:p>
          <a:p>
            <a:pPr marL="1255713" indent="-355600" eaLnBrk="1" hangingPunct="1">
              <a:spcAft>
                <a:spcPts val="600"/>
              </a:spcAft>
              <a:buClr>
                <a:srgbClr val="C00000"/>
              </a:buClr>
              <a:buFont typeface="Wingdings" pitchFamily="2" charset="2"/>
              <a:buChar char="Ø"/>
            </a:pPr>
            <a:r>
              <a:rPr lang="pl-PL" sz="2000" dirty="0" smtClean="0"/>
              <a:t>mechanik pojazdów samochodowych - </a:t>
            </a:r>
            <a:r>
              <a:rPr lang="pl-PL" sz="2000" dirty="0" smtClean="0"/>
              <a:t>1111</a:t>
            </a:r>
            <a:endParaRPr lang="pl-PL" sz="2000" dirty="0" smtClean="0"/>
          </a:p>
          <a:p>
            <a:pPr eaLnBrk="1" hangingPunct="1">
              <a:spcAft>
                <a:spcPts val="600"/>
              </a:spcAft>
            </a:pPr>
            <a:r>
              <a:rPr lang="pl-PL" sz="2000" dirty="0" smtClean="0"/>
              <a:t>	</a:t>
            </a:r>
          </a:p>
          <a:p>
            <a:pPr eaLnBrk="1" hangingPunct="1">
              <a:spcAft>
                <a:spcPts val="600"/>
              </a:spcAft>
            </a:pPr>
            <a:endParaRPr lang="pl-PL" sz="2000" dirty="0" smtClean="0"/>
          </a:p>
          <a:p>
            <a:pPr eaLnBrk="1" hangingPunct="1">
              <a:spcAft>
                <a:spcPts val="600"/>
              </a:spcAft>
            </a:pPr>
            <a:endParaRPr lang="pl-PL" sz="2000" dirty="0" smtClean="0"/>
          </a:p>
          <a:p>
            <a:pPr eaLnBrk="1" hangingPunct="1">
              <a:spcAft>
                <a:spcPts val="600"/>
              </a:spcAft>
            </a:pPr>
            <a:endParaRPr lang="pl-PL" sz="2000" dirty="0" smtClean="0"/>
          </a:p>
        </p:txBody>
      </p:sp>
    </p:spTree>
    <p:extLst>
      <p:ext uri="{BB962C8B-B14F-4D97-AF65-F5344CB8AC3E}">
        <p14:creationId xmlns:p14="http://schemas.microsoft.com/office/powerpoint/2010/main" val="35527154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57200" y="1714500"/>
          <a:ext cx="8229600" cy="44116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Absolwenci w roku szkolnym 2009/2010</a:t>
            </a:r>
            <a:endParaRPr lang="pl-PL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SDB-szablon">
  <a:themeElements>
    <a:clrScheme name="PSDB">
      <a:dk1>
        <a:srgbClr val="40697D"/>
      </a:dk1>
      <a:lt1>
        <a:sysClr val="window" lastClr="FFFFFF"/>
      </a:lt1>
      <a:dk2>
        <a:srgbClr val="40697D"/>
      </a:dk2>
      <a:lt2>
        <a:srgbClr val="EEECE1"/>
      </a:lt2>
      <a:accent1>
        <a:srgbClr val="DBE5F1"/>
      </a:accent1>
      <a:accent2>
        <a:srgbClr val="E5B9B7"/>
      </a:accent2>
      <a:accent3>
        <a:srgbClr val="95B3D7"/>
      </a:accent3>
      <a:accent4>
        <a:srgbClr val="D99694"/>
      </a:accent4>
      <a:accent5>
        <a:srgbClr val="366092"/>
      </a:accent5>
      <a:accent6>
        <a:srgbClr val="953734"/>
      </a:accent6>
      <a:hlink>
        <a:srgbClr val="0000FF"/>
      </a:hlink>
      <a:folHlink>
        <a:srgbClr val="0F243E"/>
      </a:folHlink>
    </a:clrScheme>
    <a:fontScheme name="PSDB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SDB slajd końcowy">
  <a:themeElements>
    <a:clrScheme name="PSDB">
      <a:dk1>
        <a:srgbClr val="40697D"/>
      </a:dk1>
      <a:lt1>
        <a:sysClr val="window" lastClr="FFFFFF"/>
      </a:lt1>
      <a:dk2>
        <a:srgbClr val="40697D"/>
      </a:dk2>
      <a:lt2>
        <a:srgbClr val="EEECE1"/>
      </a:lt2>
      <a:accent1>
        <a:srgbClr val="DBE5F1"/>
      </a:accent1>
      <a:accent2>
        <a:srgbClr val="E5B9B7"/>
      </a:accent2>
      <a:accent3>
        <a:srgbClr val="95B3D7"/>
      </a:accent3>
      <a:accent4>
        <a:srgbClr val="D99694"/>
      </a:accent4>
      <a:accent5>
        <a:srgbClr val="366092"/>
      </a:accent5>
      <a:accent6>
        <a:srgbClr val="953734"/>
      </a:accent6>
      <a:hlink>
        <a:srgbClr val="0000FF"/>
      </a:hlink>
      <a:folHlink>
        <a:srgbClr val="0F243E"/>
      </a:folHlink>
    </a:clrScheme>
    <a:fontScheme name="PSDB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PSDB-szablon</Template>
  <TotalTime>985</TotalTime>
  <Words>3302</Words>
  <Application>Microsoft Office PowerPoint</Application>
  <PresentationFormat>Pokaz na ekranie (4:3)</PresentationFormat>
  <Paragraphs>445</Paragraphs>
  <Slides>50</Slides>
  <Notes>29</Notes>
  <HiddenSlides>0</HiddenSlides>
  <MMClips>0</MMClips>
  <ScaleCrop>false</ScaleCrop>
  <HeadingPairs>
    <vt:vector size="4" baseType="variant">
      <vt:variant>
        <vt:lpstr>Motyw</vt:lpstr>
      </vt:variant>
      <vt:variant>
        <vt:i4>2</vt:i4>
      </vt:variant>
      <vt:variant>
        <vt:lpstr>Tytuły slajdów</vt:lpstr>
      </vt:variant>
      <vt:variant>
        <vt:i4>50</vt:i4>
      </vt:variant>
    </vt:vector>
  </HeadingPairs>
  <TitlesOfParts>
    <vt:vector size="52" baseType="lpstr">
      <vt:lpstr>PSDB-szablon</vt:lpstr>
      <vt:lpstr>PSDB slajd końcowy</vt:lpstr>
      <vt:lpstr> </vt:lpstr>
      <vt:lpstr>Zakres prezentacji</vt:lpstr>
      <vt:lpstr> Źródła danych do badania:</vt:lpstr>
      <vt:lpstr> Rozmieszczenie szkół zawodowych w roku szkolnym 2010 - 2011 </vt:lpstr>
      <vt:lpstr> Rozmieszczenie geograficzne oferty kształcenia  w 2011 r. </vt:lpstr>
      <vt:lpstr> Liczba uczniów szkół zawodowych</vt:lpstr>
      <vt:lpstr> Liczba uczniów techników i ZSZ w poszczególnych zawodach </vt:lpstr>
      <vt:lpstr> Liczba uczniów techników i ZSZ w poszczególnych zawodach </vt:lpstr>
      <vt:lpstr>Absolwenci w roku szkolnym 2009/2010</vt:lpstr>
      <vt:lpstr>Absolwenci w roku szkolnym 2009/2010  – zawody uczone w technikach </vt:lpstr>
      <vt:lpstr>Absolwenci w roku szkolnym 2009/2010  – zawody uczone w ZSZ</vt:lpstr>
      <vt:lpstr> Absolwenci w roku szkolnym 2009/2010 </vt:lpstr>
      <vt:lpstr> Analiza efektywności kształcenia zawodowego na podstawie wyników egzaminów zawodowych</vt:lpstr>
      <vt:lpstr>Analiza efektywności kształcenia zawodowego na podstawie wyników egzaminów zawodowych</vt:lpstr>
      <vt:lpstr> Wyniki egzaminów zawodowych w ujęciu przestrzennym</vt:lpstr>
      <vt:lpstr>Wyniki egzaminów w podziale na zawody na tle kraju (najpopularniejsze zawody)</vt:lpstr>
      <vt:lpstr>Sytuacja absolwentów na rynku pracy  (statystyka PUP) </vt:lpstr>
      <vt:lpstr>Sytuacja absolwentów na rynku pracy  – według zawodów</vt:lpstr>
      <vt:lpstr> Sytuacja absolwentów na rynku pracy – wyniki ankiety wśród absolwentów (N=997)</vt:lpstr>
      <vt:lpstr> Sytuacja absolwentów na rynku pracy – wyniki ankiety wśród absolwentów (N=997)</vt:lpstr>
      <vt:lpstr> Współpraca szkół z pracodawcami i instytucjami</vt:lpstr>
      <vt:lpstr> Jakość kształcenia zawodowego w opinii absolwentów</vt:lpstr>
      <vt:lpstr> Jakość kształcenia zawodowego w opinii pracodawców</vt:lpstr>
      <vt:lpstr> Jakość kształcenia zawodowego w opinii pracodawców</vt:lpstr>
      <vt:lpstr> </vt:lpstr>
      <vt:lpstr>Prezentacja programu PowerPoint</vt:lpstr>
      <vt:lpstr>Procedura uruchamiania nowego kierunku kształcenia w szkołach zawodowych</vt:lpstr>
      <vt:lpstr>Główne czynniki decydujące o uruchomieniu nowego kierunku kształcenia:</vt:lpstr>
      <vt:lpstr>Uruchamianie nowego kierunku kształcenia:</vt:lpstr>
      <vt:lpstr>Rodzaje współpracujących instytucji</vt:lpstr>
      <vt:lpstr>Zakres współpracy szkół z różnymi instytucjami:</vt:lpstr>
      <vt:lpstr>Obszary współpracy szkół z pracodawcami</vt:lpstr>
      <vt:lpstr>Korzyści wynikające ze współpracy:</vt:lpstr>
      <vt:lpstr>Bariery wynikające ze współpracy:</vt:lpstr>
      <vt:lpstr>Dobre praktyki</vt:lpstr>
      <vt:lpstr>Placówki wyróżniające się aktywną i wartą pogłębienia współpracą na rzecz rozwoju edukacji zawodowej</vt:lpstr>
      <vt:lpstr>Wnioski</vt:lpstr>
      <vt:lpstr>Wnioski</vt:lpstr>
      <vt:lpstr>Wnioski</vt:lpstr>
      <vt:lpstr>Rekomendacje</vt:lpstr>
      <vt:lpstr>Rekomendacje</vt:lpstr>
      <vt:lpstr> </vt:lpstr>
      <vt:lpstr>Program rozwojowy</vt:lpstr>
      <vt:lpstr>Prezentacja programu PowerPoint</vt:lpstr>
      <vt:lpstr>Programy rozwojowe szkół powinny spełniać łącznie następujące cechy:</vt:lpstr>
      <vt:lpstr>Model programu rozwojowego opracowany przez zespół ekspertów Fundacji BFKK opisany jest w trzech wymiarach:</vt:lpstr>
      <vt:lpstr>E-Edukacja w programie rozwojowym szkoły to strategia rozwoju edukacji opartej na TIK z wykorzystaniem źródeł finansowania UE:</vt:lpstr>
      <vt:lpstr>OŚ KLIENTA – POZIOMY INTERWENCJI:</vt:lpstr>
      <vt:lpstr>Prezentacja programu PowerPoint</vt:lpstr>
      <vt:lpstr>Prezentacja programu PowerPoint</vt:lpstr>
    </vt:vector>
  </TitlesOfParts>
  <Company>WYG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Zarys metodologii kontroli krzyżowych  9 strategii zintegrowanych</dc:title>
  <dc:creator>kgurbiel</dc:creator>
  <cp:lastModifiedBy>Joanna Matlak</cp:lastModifiedBy>
  <cp:revision>81</cp:revision>
  <dcterms:created xsi:type="dcterms:W3CDTF">2010-11-07T17:41:22Z</dcterms:created>
  <dcterms:modified xsi:type="dcterms:W3CDTF">2012-05-24T11:17:57Z</dcterms:modified>
</cp:coreProperties>
</file>