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charts/chart8.xml" ContentType="application/vnd.openxmlformats-officedocument.drawingml.chart+xml"/>
  <Override PartName="/ppt/theme/themeOverride7.xml" ContentType="application/vnd.openxmlformats-officedocument.themeOverride+xml"/>
  <Override PartName="/ppt/charts/chart9.xml" ContentType="application/vnd.openxmlformats-officedocument.drawingml.chart+xml"/>
  <Override PartName="/ppt/theme/themeOverride8.xml" ContentType="application/vnd.openxmlformats-officedocument.themeOverride+xml"/>
  <Override PartName="/ppt/charts/chart10.xml" ContentType="application/vnd.openxmlformats-officedocument.drawingml.chart+xml"/>
  <Override PartName="/ppt/theme/themeOverride9.xml" ContentType="application/vnd.openxmlformats-officedocument.themeOverride+xml"/>
  <Override PartName="/ppt/charts/chart11.xml" ContentType="application/vnd.openxmlformats-officedocument.drawingml.chart+xml"/>
  <Override PartName="/ppt/theme/themeOverride10.xml" ContentType="application/vnd.openxmlformats-officedocument.themeOverride+xml"/>
  <Override PartName="/ppt/charts/chart12.xml" ContentType="application/vnd.openxmlformats-officedocument.drawingml.chart+xml"/>
  <Override PartName="/ppt/theme/themeOverride11.xml" ContentType="application/vnd.openxmlformats-officedocument.themeOverride+xml"/>
  <Override PartName="/ppt/charts/chart13.xml" ContentType="application/vnd.openxmlformats-officedocument.drawingml.chart+xml"/>
  <Override PartName="/ppt/theme/themeOverride12.xml" ContentType="application/vnd.openxmlformats-officedocument.themeOverride+xml"/>
  <Override PartName="/ppt/charts/chart14.xml" ContentType="application/vnd.openxmlformats-officedocument.drawingml.chart+xml"/>
  <Override PartName="/ppt/theme/themeOverride1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78" r:id="rId9"/>
    <p:sldId id="259" r:id="rId10"/>
    <p:sldId id="279" r:id="rId11"/>
    <p:sldId id="265" r:id="rId12"/>
    <p:sldId id="280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82" r:id="rId26"/>
    <p:sldId id="281" r:id="rId2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BADANIA\45+%20dla%20WUP\dob&#243;r%20pr&#243;by%20i%20baza%20danych%2008%2007%202015%20I%20TABELE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D:\BADANIA\45+%20dla%20WUP\dob&#243;r%20pr&#243;by%20i%20baza%20danych%2008%2007%202015%20I%20TABELE.xlsx" TargetMode="External"/><Relationship Id="rId1" Type="http://schemas.openxmlformats.org/officeDocument/2006/relationships/themeOverride" Target="../theme/themeOverride9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BADANIA\45+%20dla%20WUP\dob&#243;r%20pr&#243;by%20i%20baza%20danych%2008%2007%202015%20I%20TABELE.xlsx" TargetMode="External"/><Relationship Id="rId1" Type="http://schemas.openxmlformats.org/officeDocument/2006/relationships/themeOverride" Target="../theme/themeOverride10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BADANIA\45+%20dla%20WUP\dob&#243;r%20pr&#243;by%20i%20baza%20danych%2008%2007%202015%20I%20TABELE.xlsx" TargetMode="External"/><Relationship Id="rId1" Type="http://schemas.openxmlformats.org/officeDocument/2006/relationships/themeOverride" Target="../theme/themeOverride11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BADANIA\45+%20dla%20WUP\dob&#243;r%20pr&#243;by%20i%20baza%20danych%2008%2007%202015%20I%20TABELE.xlsx" TargetMode="External"/><Relationship Id="rId1" Type="http://schemas.openxmlformats.org/officeDocument/2006/relationships/themeOverride" Target="../theme/themeOverride12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BADANIA\45+%20dla%20WUP\dob&#243;r%20pr&#243;by%20i%20baza%20danych%2008%2007%202015%20I%20TABELE.xlsx" TargetMode="External"/><Relationship Id="rId1" Type="http://schemas.openxmlformats.org/officeDocument/2006/relationships/themeOverride" Target="../theme/themeOverride13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BADANIA\45+%20dla%20WUP\dob&#243;r%20pr&#243;by%20i%20baza%20danych%2008%2007%202015%20I%20TABELE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BADANIA\45+%20dla%20WUP\dob&#243;r%20pr&#243;by%20i%20baza%20danych%2008%2007%202015%20I%20TABELE.xlsx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BADANIA\45+%20dla%20WUP\dob&#243;r%20pr&#243;by%20i%20baza%20danych%2008%2007%202015%20I%20TABELE.xlsx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D:\BADANIA\45+%20dla%20WUP\dob&#243;r%20pr&#243;by%20i%20baza%20danych%2008%2007%202015%20I%20TABELE.xlsx" TargetMode="External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user\Desktop\raport%2045+\baza%20danych%20%20I%20TABELE%20czestosci.xlsx" TargetMode="External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D:\BADANIA\45+%20dla%20WUP\dob&#243;r%20pr&#243;by%20i%20baza%20danych%2008%2007%202015%20I%20TABELE.xlsx" TargetMode="External"/><Relationship Id="rId1" Type="http://schemas.openxmlformats.org/officeDocument/2006/relationships/themeOverride" Target="../theme/themeOverride6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D:\BADANIA\45+%20dla%20WUP\dob&#243;r%20pr&#243;by%20i%20baza%20danych%2008%2007%202015%20I%20TABELE.xlsx" TargetMode="External"/><Relationship Id="rId1" Type="http://schemas.openxmlformats.org/officeDocument/2006/relationships/themeOverride" Target="../theme/themeOverride7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D:\BADANIA\45+%20dla%20WUP\dob&#243;r%20pr&#243;by%20i%20baza%20danych%2008%2007%202015%20I%20TABELE.xlsx" TargetMode="External"/><Relationship Id="rId1" Type="http://schemas.openxmlformats.org/officeDocument/2006/relationships/themeOverride" Target="../theme/themeOverrid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-3.1685678073511965E-3"/>
                  <c:y val="-2.56410256410263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011406844106463E-2"/>
                  <c:y val="-1.53846153846157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TABELE!$A$10:$A$13</c:f>
              <c:strCache>
                <c:ptCount val="4"/>
                <c:pt idx="0">
                  <c:v>0-9</c:v>
                </c:pt>
                <c:pt idx="1">
                  <c:v>10-49</c:v>
                </c:pt>
                <c:pt idx="2">
                  <c:v>49-50</c:v>
                </c:pt>
                <c:pt idx="3">
                  <c:v>pow.250</c:v>
                </c:pt>
              </c:strCache>
            </c:strRef>
          </c:cat>
          <c:val>
            <c:numRef>
              <c:f>TABELE!$C$10:$C$13</c:f>
              <c:numCache>
                <c:formatCode>0.0%</c:formatCode>
                <c:ptCount val="4"/>
                <c:pt idx="0">
                  <c:v>0.25</c:v>
                </c:pt>
                <c:pt idx="1">
                  <c:v>0.5</c:v>
                </c:pt>
                <c:pt idx="2">
                  <c:v>0.2</c:v>
                </c:pt>
                <c:pt idx="3">
                  <c:v>5.0000000000000114E-2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8659712"/>
        <c:axId val="99267712"/>
        <c:axId val="0"/>
      </c:bar3DChart>
      <c:catAx>
        <c:axId val="986597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99267712"/>
        <c:crosses val="autoZero"/>
        <c:auto val="1"/>
        <c:lblAlgn val="ctr"/>
        <c:lblOffset val="100"/>
        <c:noMultiLvlLbl val="0"/>
      </c:catAx>
      <c:valAx>
        <c:axId val="99267712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98659712"/>
        <c:crosses val="autoZero"/>
        <c:crossBetween val="between"/>
        <c:majorUnit val="0.1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6414388842642479"/>
          <c:y val="5.6068679692125527E-2"/>
          <c:w val="0.47472104331845882"/>
          <c:h val="0.89656601539372349"/>
        </c:manualLayout>
      </c:layout>
      <c:bar3D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TABELE!$A$194:$A$203</c:f>
              <c:strCache>
                <c:ptCount val="10"/>
                <c:pt idx="0">
                  <c:v>Firma w ogóle nie organizuje szkoleń pracownikom</c:v>
                </c:pt>
                <c:pt idx="1">
                  <c:v>Niechęć do uczenia się pracowników w wieku 45+</c:v>
                </c:pt>
                <c:pt idx="2">
                  <c:v>Nieopłacalność inwestycji w starszych pracowników</c:v>
                </c:pt>
                <c:pt idx="3">
                  <c:v>Nie ma możliwości zastąpienia pracowników, którzy uczestniczyliby w szkoleniach</c:v>
                </c:pt>
                <c:pt idx="4">
                  <c:v>Pracownicy sami powinni zadbać o swoją wiedzę i kwalifikacje</c:v>
                </c:pt>
                <c:pt idx="5">
                  <c:v>Zbyt wysoki koszt szkoleń</c:v>
                </c:pt>
                <c:pt idx="6">
                  <c:v>Brak informacji o szkoleniach dofinansowanych ze środków UE skierowanych  do pracowników 45+</c:v>
                </c:pt>
                <c:pt idx="7">
                  <c:v>Nie ma potrzeby szkolenia pracowników w wieku 45+</c:v>
                </c:pt>
                <c:pt idx="8">
                  <c:v>Brakuje szkoleń odpowiednich do naszych potrzeb</c:v>
                </c:pt>
                <c:pt idx="9">
                  <c:v>Inne</c:v>
                </c:pt>
              </c:strCache>
            </c:strRef>
          </c:cat>
          <c:val>
            <c:numRef>
              <c:f>TABELE!$C$194:$C$203</c:f>
              <c:numCache>
                <c:formatCode>0.0%</c:formatCode>
                <c:ptCount val="10"/>
                <c:pt idx="0">
                  <c:v>0.38036809815950923</c:v>
                </c:pt>
                <c:pt idx="1">
                  <c:v>1.2269938650306749E-2</c:v>
                </c:pt>
                <c:pt idx="2">
                  <c:v>0</c:v>
                </c:pt>
                <c:pt idx="3">
                  <c:v>1.8404907975460124E-2</c:v>
                </c:pt>
                <c:pt idx="4">
                  <c:v>3.0674846625766871E-2</c:v>
                </c:pt>
                <c:pt idx="5">
                  <c:v>7.3619631901840496E-2</c:v>
                </c:pt>
                <c:pt idx="6">
                  <c:v>4.2944785276073622E-2</c:v>
                </c:pt>
                <c:pt idx="7">
                  <c:v>0.45398773006134968</c:v>
                </c:pt>
                <c:pt idx="8">
                  <c:v>3.0674846625766871E-2</c:v>
                </c:pt>
                <c:pt idx="9">
                  <c:v>0.1165644171779141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0723072"/>
        <c:axId val="110724608"/>
        <c:axId val="0"/>
      </c:bar3DChart>
      <c:catAx>
        <c:axId val="110723072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110724608"/>
        <c:crosses val="autoZero"/>
        <c:auto val="1"/>
        <c:lblAlgn val="ctr"/>
        <c:lblOffset val="100"/>
        <c:noMultiLvlLbl val="0"/>
      </c:catAx>
      <c:valAx>
        <c:axId val="110724608"/>
        <c:scaling>
          <c:orientation val="minMax"/>
        </c:scaling>
        <c:delete val="0"/>
        <c:axPos val="t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11072307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TABELE!$A$233:$A$244</c:f>
              <c:strCache>
                <c:ptCount val="12"/>
                <c:pt idx="0">
                  <c:v>w zakresie finansów i kontroli  </c:v>
                </c:pt>
                <c:pt idx="1">
                  <c:v>w zakresie prawa</c:v>
                </c:pt>
                <c:pt idx="2">
                  <c:v>w zakresie gospodarki nieruchomościami</c:v>
                </c:pt>
                <c:pt idx="3">
                  <c:v>w zakresie zarządzania funduszami i projektami UE</c:v>
                </c:pt>
                <c:pt idx="4">
                  <c:v>w zakresie zarządzania</c:v>
                </c:pt>
                <c:pt idx="5">
                  <c:v>w zakresie marketingu</c:v>
                </c:pt>
                <c:pt idx="6">
                  <c:v>w zakresie rozwoju zasobów ludzkich</c:v>
                </c:pt>
                <c:pt idx="7">
                  <c:v>w zakresie pracowników biurowych</c:v>
                </c:pt>
                <c:pt idx="8">
                  <c:v>języki obce</c:v>
                </c:pt>
                <c:pt idx="9">
                  <c:v>w zakresie infrastruktury IT</c:v>
                </c:pt>
                <c:pt idx="10">
                  <c:v>szkolenia zawodowe</c:v>
                </c:pt>
                <c:pt idx="11">
                  <c:v>w innych dziedzinach</c:v>
                </c:pt>
              </c:strCache>
            </c:strRef>
          </c:cat>
          <c:val>
            <c:numRef>
              <c:f>TABELE!$C$233:$C$244</c:f>
              <c:numCache>
                <c:formatCode>0.0%</c:formatCode>
                <c:ptCount val="12"/>
                <c:pt idx="0">
                  <c:v>0.23979591836735012</c:v>
                </c:pt>
                <c:pt idx="1">
                  <c:v>0.2244897959183674</c:v>
                </c:pt>
                <c:pt idx="2">
                  <c:v>1.0204081632653315E-2</c:v>
                </c:pt>
                <c:pt idx="3">
                  <c:v>4.5918367346938924E-2</c:v>
                </c:pt>
                <c:pt idx="4">
                  <c:v>6.6326530612244902E-2</c:v>
                </c:pt>
                <c:pt idx="5">
                  <c:v>0.15306122448979875</c:v>
                </c:pt>
                <c:pt idx="6">
                  <c:v>0.11224489795918367</c:v>
                </c:pt>
                <c:pt idx="7">
                  <c:v>0.10714285714285714</c:v>
                </c:pt>
                <c:pt idx="8">
                  <c:v>6.6326530612244902E-2</c:v>
                </c:pt>
                <c:pt idx="9">
                  <c:v>4.5918367346938924E-2</c:v>
                </c:pt>
                <c:pt idx="10">
                  <c:v>0.33163265306122447</c:v>
                </c:pt>
                <c:pt idx="11">
                  <c:v>0.18367346938775511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0737664"/>
        <c:axId val="110743552"/>
        <c:axId val="0"/>
      </c:bar3DChart>
      <c:catAx>
        <c:axId val="110737664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110743552"/>
        <c:crosses val="autoZero"/>
        <c:auto val="1"/>
        <c:lblAlgn val="ctr"/>
        <c:lblOffset val="100"/>
        <c:noMultiLvlLbl val="0"/>
      </c:catAx>
      <c:valAx>
        <c:axId val="110743552"/>
        <c:scaling>
          <c:orientation val="minMax"/>
        </c:scaling>
        <c:delete val="0"/>
        <c:axPos val="t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11073766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-3.1685678073511987E-3"/>
                  <c:y val="-2.56410256410263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011406844106463E-2"/>
                  <c:y val="-1.53846153846156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TABELE!$A$256:$A$257</c:f>
              <c:strCache>
                <c:ptCount val="2"/>
                <c:pt idx="0">
                  <c:v>Tak </c:v>
                </c:pt>
                <c:pt idx="1">
                  <c:v>Nie  </c:v>
                </c:pt>
              </c:strCache>
            </c:strRef>
          </c:cat>
          <c:val>
            <c:numRef>
              <c:f>TABELE!$C$256:$C$257</c:f>
              <c:numCache>
                <c:formatCode>0.0%</c:formatCode>
                <c:ptCount val="2"/>
                <c:pt idx="0">
                  <c:v>0.21662468513853905</c:v>
                </c:pt>
                <c:pt idx="1">
                  <c:v>0.77750000000000064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0805760"/>
        <c:axId val="110807296"/>
        <c:axId val="0"/>
      </c:bar3DChart>
      <c:catAx>
        <c:axId val="1108057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110807296"/>
        <c:crosses val="autoZero"/>
        <c:auto val="1"/>
        <c:lblAlgn val="ctr"/>
        <c:lblOffset val="100"/>
        <c:noMultiLvlLbl val="0"/>
      </c:catAx>
      <c:valAx>
        <c:axId val="110807296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110805760"/>
        <c:crosses val="autoZero"/>
        <c:crossBetween val="between"/>
        <c:majorUnit val="0.1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-3.1685678073511987E-3"/>
                  <c:y val="-2.56410256410263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011406844106463E-2"/>
                  <c:y val="-1.53846153846156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TABELE!$A$261:$A$262</c:f>
              <c:strCache>
                <c:ptCount val="2"/>
                <c:pt idx="0">
                  <c:v>Tak </c:v>
                </c:pt>
                <c:pt idx="1">
                  <c:v>Nie  </c:v>
                </c:pt>
              </c:strCache>
            </c:strRef>
          </c:cat>
          <c:val>
            <c:numRef>
              <c:f>TABELE!$C$261:$C$262</c:f>
              <c:numCache>
                <c:formatCode>0.0%</c:formatCode>
                <c:ptCount val="2"/>
                <c:pt idx="0">
                  <c:v>0.24418604651163087</c:v>
                </c:pt>
                <c:pt idx="1">
                  <c:v>0.75581395348839064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0832640"/>
        <c:axId val="110863104"/>
        <c:axId val="0"/>
      </c:bar3DChart>
      <c:catAx>
        <c:axId val="1108326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110863104"/>
        <c:crosses val="autoZero"/>
        <c:auto val="1"/>
        <c:lblAlgn val="ctr"/>
        <c:lblOffset val="100"/>
        <c:noMultiLvlLbl val="0"/>
      </c:catAx>
      <c:valAx>
        <c:axId val="110863104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110832640"/>
        <c:crosses val="autoZero"/>
        <c:crossBetween val="between"/>
        <c:majorUnit val="0.1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610739664901593"/>
          <c:y val="5.51864801864803E-2"/>
          <c:w val="0.48475565439324686"/>
          <c:h val="0.93040810895141557"/>
        </c:manualLayout>
      </c:layout>
      <c:bar3DChart>
        <c:barDir val="bar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2.632377739526799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754918493017854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339891324023817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339891324023817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632377739526799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TABELE!$A$266:$A$270</c:f>
              <c:strCache>
                <c:ptCount val="5"/>
                <c:pt idx="0">
                  <c:v>Określenie potrzeb pracodawcy w zakresie kształcenia ustawicznego w związku z ubieganiem się o sfinansowanie tego kształcenia ze środków KFS</c:v>
                </c:pt>
                <c:pt idx="1">
                  <c:v>Kursy i studia podyplomowe realizowane z inicjatywy pracodawcy lub za jego zgodą</c:v>
                </c:pt>
                <c:pt idx="2">
                  <c:v>Egzaminy umożliwiające uzyskanie dyplomów potwierdzających nabycie umiejętności, kwalifikacji lub uprawnień zawodowych</c:v>
                </c:pt>
                <c:pt idx="3">
                  <c:v>Badania lekarskie i psychologiczne wymagane do podjęcia kształcenia lub pracy zawodowej po ukończonym kształceniu</c:v>
                </c:pt>
                <c:pt idx="4">
                  <c:v>Ubezpieczenie od następstw nieszczęśliwych wypadków w związku z podjętym kształceniem</c:v>
                </c:pt>
              </c:strCache>
            </c:strRef>
          </c:cat>
          <c:val>
            <c:numRef>
              <c:f>TABELE!$C$266:$C$270</c:f>
              <c:numCache>
                <c:formatCode>0.0%</c:formatCode>
                <c:ptCount val="5"/>
                <c:pt idx="0">
                  <c:v>9.5238095238095247E-2</c:v>
                </c:pt>
                <c:pt idx="1">
                  <c:v>0.71428571428571463</c:v>
                </c:pt>
                <c:pt idx="2">
                  <c:v>0.14285714285714302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5689344"/>
        <c:axId val="115690880"/>
        <c:axId val="0"/>
      </c:bar3DChart>
      <c:catAx>
        <c:axId val="115689344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115690880"/>
        <c:crosses val="autoZero"/>
        <c:auto val="1"/>
        <c:lblAlgn val="ctr"/>
        <c:lblOffset val="100"/>
        <c:noMultiLvlLbl val="0"/>
      </c:catAx>
      <c:valAx>
        <c:axId val="115690880"/>
        <c:scaling>
          <c:orientation val="minMax"/>
        </c:scaling>
        <c:delete val="0"/>
        <c:axPos val="t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11568934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0884229456518856"/>
          <c:y val="3.218568427776481E-2"/>
          <c:w val="0.54673704729201278"/>
          <c:h val="0.90562903653898674"/>
        </c:manualLayout>
      </c:layout>
      <c:bar3D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TABELE!$A$22:$A$32</c:f>
              <c:strCache>
                <c:ptCount val="11"/>
                <c:pt idx="0">
                  <c:v>Przemysł </c:v>
                </c:pt>
                <c:pt idx="1">
                  <c:v>Budownictwo </c:v>
                </c:pt>
                <c:pt idx="2">
                  <c:v>Handel i naprawy </c:v>
                </c:pt>
                <c:pt idx="3">
                  <c:v>Hotele i restauracje </c:v>
                </c:pt>
                <c:pt idx="4">
                  <c:v>Transport, gospodarka magazynowa i łączność</c:v>
                </c:pt>
                <c:pt idx="5">
                  <c:v>Pośrednictwo finansowe</c:v>
                </c:pt>
                <c:pt idx="6">
                  <c:v>Obsługa nieruchomości i firm</c:v>
                </c:pt>
                <c:pt idx="7">
                  <c:v>Administracja publiczna i obrona narodowa      </c:v>
                </c:pt>
                <c:pt idx="8">
                  <c:v>Edukacja</c:v>
                </c:pt>
                <c:pt idx="9">
                  <c:v>Ochrona zdrowia i pomoc społeczna </c:v>
                </c:pt>
                <c:pt idx="10">
                  <c:v>Działalność usługowa, komunalna, społeczna i indywidualna, pozostała     </c:v>
                </c:pt>
              </c:strCache>
            </c:strRef>
          </c:cat>
          <c:val>
            <c:numRef>
              <c:f>TABELE!$C$22:$C$32</c:f>
              <c:numCache>
                <c:formatCode>0.0%</c:formatCode>
                <c:ptCount val="11"/>
                <c:pt idx="0">
                  <c:v>0.1125</c:v>
                </c:pt>
                <c:pt idx="1">
                  <c:v>9.7500000000000045E-2</c:v>
                </c:pt>
                <c:pt idx="2">
                  <c:v>0.20250000000000001</c:v>
                </c:pt>
                <c:pt idx="3">
                  <c:v>7.5000000000000934E-3</c:v>
                </c:pt>
                <c:pt idx="4">
                  <c:v>4.5000000000000012E-2</c:v>
                </c:pt>
                <c:pt idx="5">
                  <c:v>3.7500000000000006E-2</c:v>
                </c:pt>
                <c:pt idx="6">
                  <c:v>3.7500000000000006E-2</c:v>
                </c:pt>
                <c:pt idx="7">
                  <c:v>4.5000000000000012E-2</c:v>
                </c:pt>
                <c:pt idx="8">
                  <c:v>6.25E-2</c:v>
                </c:pt>
                <c:pt idx="9">
                  <c:v>7.5000000000000011E-2</c:v>
                </c:pt>
                <c:pt idx="10">
                  <c:v>0.27750000000000002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9371264"/>
        <c:axId val="99377152"/>
        <c:axId val="0"/>
      </c:bar3DChart>
      <c:catAx>
        <c:axId val="9937126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99377152"/>
        <c:crosses val="autoZero"/>
        <c:auto val="1"/>
        <c:lblAlgn val="ctr"/>
        <c:lblOffset val="100"/>
        <c:noMultiLvlLbl val="0"/>
      </c:catAx>
      <c:valAx>
        <c:axId val="99377152"/>
        <c:scaling>
          <c:orientation val="minMax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9937126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-3.1685678073511987E-3"/>
                  <c:y val="-2.56410256410263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011406844106463E-2"/>
                  <c:y val="-1.53846153846156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TABELE!$A$41:$A$44</c:f>
              <c:strCache>
                <c:ptCount val="4"/>
                <c:pt idx="0">
                  <c:v>Stagnacyjne </c:v>
                </c:pt>
                <c:pt idx="1">
                  <c:v>Słabo rozwijające się </c:v>
                </c:pt>
                <c:pt idx="2">
                  <c:v>Rozwijające się </c:v>
                </c:pt>
                <c:pt idx="3">
                  <c:v>Silnie rozwijające się</c:v>
                </c:pt>
              </c:strCache>
            </c:strRef>
          </c:cat>
          <c:val>
            <c:numRef>
              <c:f>TABELE!$C$41:$C$44</c:f>
              <c:numCache>
                <c:formatCode>0.0%</c:formatCode>
                <c:ptCount val="4"/>
                <c:pt idx="0">
                  <c:v>0.34837092731830555</c:v>
                </c:pt>
                <c:pt idx="1">
                  <c:v>0.30075187969925776</c:v>
                </c:pt>
                <c:pt idx="2">
                  <c:v>0.21553884711779975</c:v>
                </c:pt>
                <c:pt idx="3">
                  <c:v>0.13533834586466484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5325696"/>
        <c:axId val="105327232"/>
        <c:axId val="0"/>
      </c:bar3DChart>
      <c:catAx>
        <c:axId val="1053256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105327232"/>
        <c:crosses val="autoZero"/>
        <c:auto val="1"/>
        <c:lblAlgn val="ctr"/>
        <c:lblOffset val="100"/>
        <c:noMultiLvlLbl val="0"/>
      </c:catAx>
      <c:valAx>
        <c:axId val="105327232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105325696"/>
        <c:crosses val="autoZero"/>
        <c:crossBetween val="between"/>
        <c:majorUnit val="0.1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-3.1685678073512008E-3"/>
                  <c:y val="-2.56410256410263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011406844106463E-2"/>
                  <c:y val="-1.53846153846157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TABELE!$A$36:$A$37</c:f>
              <c:strCache>
                <c:ptCount val="2"/>
                <c:pt idx="0">
                  <c:v>Firma publiczna</c:v>
                </c:pt>
                <c:pt idx="1">
                  <c:v>Firma prywatna</c:v>
                </c:pt>
              </c:strCache>
            </c:strRef>
          </c:cat>
          <c:val>
            <c:numRef>
              <c:f>TABELE!$C$36:$C$37</c:f>
              <c:numCache>
                <c:formatCode>0.0%</c:formatCode>
                <c:ptCount val="2"/>
                <c:pt idx="0">
                  <c:v>0.27250000000000002</c:v>
                </c:pt>
                <c:pt idx="1">
                  <c:v>0.72750000000000004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5347712"/>
        <c:axId val="105374080"/>
        <c:axId val="0"/>
      </c:bar3DChart>
      <c:catAx>
        <c:axId val="1053477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105374080"/>
        <c:crosses val="autoZero"/>
        <c:auto val="1"/>
        <c:lblAlgn val="ctr"/>
        <c:lblOffset val="100"/>
        <c:noMultiLvlLbl val="0"/>
      </c:catAx>
      <c:valAx>
        <c:axId val="105374080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105347712"/>
        <c:crosses val="autoZero"/>
        <c:crossBetween val="between"/>
        <c:majorUnit val="0.1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TABELE!$A$117:$A$119</c:f>
              <c:strCache>
                <c:ptCount val="3"/>
                <c:pt idx="0">
                  <c:v>Nie ma trudności, bo nie zatrudniamy nowych pracowników</c:v>
                </c:pt>
                <c:pt idx="1">
                  <c:v>Nie ma trudności, mimo iż zatrudniamy nowych pracowników</c:v>
                </c:pt>
                <c:pt idx="2">
                  <c:v>Mamy trudności </c:v>
                </c:pt>
              </c:strCache>
            </c:strRef>
          </c:cat>
          <c:val>
            <c:numRef>
              <c:f>TABELE!$C$117:$C$119</c:f>
              <c:numCache>
                <c:formatCode>0.0%</c:formatCode>
                <c:ptCount val="3"/>
                <c:pt idx="0">
                  <c:v>0.34837092731830505</c:v>
                </c:pt>
                <c:pt idx="1">
                  <c:v>0.36090225563910272</c:v>
                </c:pt>
                <c:pt idx="2">
                  <c:v>0.29072681704261605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5469824"/>
        <c:axId val="105471360"/>
        <c:axId val="0"/>
      </c:bar3DChart>
      <c:catAx>
        <c:axId val="10546982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105471360"/>
        <c:crosses val="autoZero"/>
        <c:auto val="1"/>
        <c:lblAlgn val="ctr"/>
        <c:lblOffset val="100"/>
        <c:noMultiLvlLbl val="0"/>
      </c:catAx>
      <c:valAx>
        <c:axId val="105471360"/>
        <c:scaling>
          <c:orientation val="minMax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105469824"/>
        <c:crosses val="autoZero"/>
        <c:crossBetween val="between"/>
        <c:majorUnit val="0.1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664036371437657"/>
          <c:y val="4.9414648372403079E-2"/>
          <c:w val="0.45681505878247231"/>
          <c:h val="0.93804347826086965"/>
        </c:manualLayout>
      </c:layout>
      <c:bar3D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TABELE!$A$135:$A$143</c:f>
              <c:strCache>
                <c:ptCount val="9"/>
                <c:pt idx="0">
                  <c:v>Brak kandydatów w ogóle</c:v>
                </c:pt>
                <c:pt idx="1">
                  <c:v>Brak kandydatów o odpowiednim doświadczeniu</c:v>
                </c:pt>
                <c:pt idx="2">
                  <c:v>Niski poziom kwalifikacji i umiejętności kandydatów do zatrudnienia</c:v>
                </c:pt>
                <c:pt idx="3">
                  <c:v>Zbyt wysokie żądania płacowe</c:v>
                </c:pt>
                <c:pt idx="4">
                  <c:v>Uciążliwa specyfika pracy (organizacja czasu pracy, nieprzyjazne warunki pracy itp.)</c:v>
                </c:pt>
                <c:pt idx="5">
                  <c:v>Niechęć do zbyt dalekich dojazdów do miejsca pracy</c:v>
                </c:pt>
                <c:pt idx="6">
                  <c:v>Niechęć do podjęcia pracy w oferowanej formie zatrudnienia</c:v>
                </c:pt>
                <c:pt idx="7">
                  <c:v>Lekceważący stosunek kandydatów do pracy</c:v>
                </c:pt>
                <c:pt idx="8">
                  <c:v>Inne</c:v>
                </c:pt>
              </c:strCache>
            </c:strRef>
          </c:cat>
          <c:val>
            <c:numRef>
              <c:f>TABELE!$C$135:$C$143</c:f>
              <c:numCache>
                <c:formatCode>0.0%</c:formatCode>
                <c:ptCount val="9"/>
                <c:pt idx="0">
                  <c:v>0.15517241379310345</c:v>
                </c:pt>
                <c:pt idx="1">
                  <c:v>0.52586206896551657</c:v>
                </c:pt>
                <c:pt idx="2">
                  <c:v>0.43103448275862088</c:v>
                </c:pt>
                <c:pt idx="3">
                  <c:v>0.19827586206896552</c:v>
                </c:pt>
                <c:pt idx="4">
                  <c:v>8.6206896551724227E-2</c:v>
                </c:pt>
                <c:pt idx="5">
                  <c:v>7.7586206896552004E-2</c:v>
                </c:pt>
                <c:pt idx="6">
                  <c:v>9.4827586206897227E-2</c:v>
                </c:pt>
                <c:pt idx="7">
                  <c:v>8.6206896551724227E-2</c:v>
                </c:pt>
                <c:pt idx="8">
                  <c:v>0.16379310344827591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8413696"/>
        <c:axId val="108415232"/>
        <c:axId val="0"/>
      </c:bar3DChart>
      <c:catAx>
        <c:axId val="108413696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3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108415232"/>
        <c:crosses val="autoZero"/>
        <c:auto val="1"/>
        <c:lblAlgn val="ctr"/>
        <c:lblOffset val="100"/>
        <c:noMultiLvlLbl val="0"/>
      </c:catAx>
      <c:valAx>
        <c:axId val="108415232"/>
        <c:scaling>
          <c:orientation val="minMax"/>
        </c:scaling>
        <c:delete val="0"/>
        <c:axPos val="t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10841369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'pytania 9,10 ,14'!$AB$5</c:f>
              <c:strCache>
                <c:ptCount val="1"/>
                <c:pt idx="0">
                  <c:v>Pracownicy 45 -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5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'pytania 9,10 ,14'!$AA$6:$AA$18</c:f>
              <c:strCache>
                <c:ptCount val="13"/>
                <c:pt idx="0">
                  <c:v>Wyszukiwanie i analiza informacji oraz wyciąganie wniosków</c:v>
                </c:pt>
                <c:pt idx="1">
                  <c:v> Obsługa, montowanie i naprawa urządzeń technicznych</c:v>
                </c:pt>
                <c:pt idx="2">
                  <c:v>Wykonywanie obliczeń</c:v>
                </c:pt>
                <c:pt idx="3">
                  <c:v> Obsługa komputera i korzystanie z Internetu</c:v>
                </c:pt>
                <c:pt idx="4">
                  <c:v>Zdolności artystyczne i twórcze</c:v>
                </c:pt>
                <c:pt idx="5">
                  <c:v>Sprawność fizyczna</c:v>
                </c:pt>
                <c:pt idx="6">
                  <c:v>Samoorganizacja pracy i przejawianie inicjatywy </c:v>
                </c:pt>
                <c:pt idx="7">
                  <c:v>Kontakty z innymi ludźmi</c:v>
                </c:pt>
                <c:pt idx="8">
                  <c:v>Organizowanie i prowadzenie prac biurowych</c:v>
                </c:pt>
                <c:pt idx="9">
                  <c:v>Zdolności kierownicze i organizacja pracy innych</c:v>
                </c:pt>
                <c:pt idx="10">
                  <c:v>Dyspozycyjność</c:v>
                </c:pt>
                <c:pt idx="11">
                  <c:v>Biegłe posługiwanie się językiem polskim w mowie i piśmie </c:v>
                </c:pt>
                <c:pt idx="12">
                  <c:v>Znajomość  języka obcego </c:v>
                </c:pt>
              </c:strCache>
            </c:strRef>
          </c:cat>
          <c:val>
            <c:numRef>
              <c:f>'pytania 9,10 ,14'!$AB$6:$AB$18</c:f>
              <c:numCache>
                <c:formatCode>0.0</c:formatCode>
                <c:ptCount val="13"/>
                <c:pt idx="0">
                  <c:v>4.1227154046997345</c:v>
                </c:pt>
                <c:pt idx="1">
                  <c:v>4.1220779220778745</c:v>
                </c:pt>
                <c:pt idx="2">
                  <c:v>4.2363636363637021</c:v>
                </c:pt>
                <c:pt idx="3">
                  <c:v>4.5844155844155745</c:v>
                </c:pt>
                <c:pt idx="4">
                  <c:v>3.5714285714285707</c:v>
                </c:pt>
                <c:pt idx="5">
                  <c:v>4.450520833333333</c:v>
                </c:pt>
                <c:pt idx="6">
                  <c:v>4.408854166666667</c:v>
                </c:pt>
                <c:pt idx="7">
                  <c:v>4.5091863517060355</c:v>
                </c:pt>
                <c:pt idx="8">
                  <c:v>4.1049868766403135</c:v>
                </c:pt>
                <c:pt idx="9">
                  <c:v>4.1361256544502618</c:v>
                </c:pt>
                <c:pt idx="10">
                  <c:v>4.389033942558747</c:v>
                </c:pt>
                <c:pt idx="11">
                  <c:v>4.5182291666666714</c:v>
                </c:pt>
                <c:pt idx="12">
                  <c:v>3.6780104712041877</c:v>
                </c:pt>
              </c:numCache>
            </c:numRef>
          </c:val>
        </c:ser>
        <c:ser>
          <c:idx val="1"/>
          <c:order val="1"/>
          <c:tx>
            <c:strRef>
              <c:f>'pytania 9,10 ,14'!$AC$5</c:f>
              <c:strCache>
                <c:ptCount val="1"/>
                <c:pt idx="0">
                  <c:v>Pracownicy 45+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5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'pytania 9,10 ,14'!$AA$6:$AA$18</c:f>
              <c:strCache>
                <c:ptCount val="13"/>
                <c:pt idx="0">
                  <c:v>Wyszukiwanie i analiza informacji oraz wyciąganie wniosków</c:v>
                </c:pt>
                <c:pt idx="1">
                  <c:v> Obsługa, montowanie i naprawa urządzeń technicznych</c:v>
                </c:pt>
                <c:pt idx="2">
                  <c:v>Wykonywanie obliczeń</c:v>
                </c:pt>
                <c:pt idx="3">
                  <c:v> Obsługa komputera i korzystanie z Internetu</c:v>
                </c:pt>
                <c:pt idx="4">
                  <c:v>Zdolności artystyczne i twórcze</c:v>
                </c:pt>
                <c:pt idx="5">
                  <c:v>Sprawność fizyczna</c:v>
                </c:pt>
                <c:pt idx="6">
                  <c:v>Samoorganizacja pracy i przejawianie inicjatywy </c:v>
                </c:pt>
                <c:pt idx="7">
                  <c:v>Kontakty z innymi ludźmi</c:v>
                </c:pt>
                <c:pt idx="8">
                  <c:v>Organizowanie i prowadzenie prac biurowych</c:v>
                </c:pt>
                <c:pt idx="9">
                  <c:v>Zdolności kierownicze i organizacja pracy innych</c:v>
                </c:pt>
                <c:pt idx="10">
                  <c:v>Dyspozycyjność</c:v>
                </c:pt>
                <c:pt idx="11">
                  <c:v>Biegłe posługiwanie się językiem polskim w mowie i piśmie </c:v>
                </c:pt>
                <c:pt idx="12">
                  <c:v>Znajomość  języka obcego </c:v>
                </c:pt>
              </c:strCache>
            </c:strRef>
          </c:cat>
          <c:val>
            <c:numRef>
              <c:f>'pytania 9,10 ,14'!$AC$6:$AC$18</c:f>
              <c:numCache>
                <c:formatCode>0.0</c:formatCode>
                <c:ptCount val="13"/>
                <c:pt idx="0">
                  <c:v>4.0850439882697964</c:v>
                </c:pt>
                <c:pt idx="1">
                  <c:v>4.0321637426900594</c:v>
                </c:pt>
                <c:pt idx="2">
                  <c:v>4.1754385964912277</c:v>
                </c:pt>
                <c:pt idx="3">
                  <c:v>4.0263157894736894</c:v>
                </c:pt>
                <c:pt idx="4">
                  <c:v>3.5263157894736827</c:v>
                </c:pt>
                <c:pt idx="5">
                  <c:v>4.0087463556851324</c:v>
                </c:pt>
                <c:pt idx="6">
                  <c:v>4.3633720930232593</c:v>
                </c:pt>
                <c:pt idx="7">
                  <c:v>4.5362318840579734</c:v>
                </c:pt>
                <c:pt idx="8">
                  <c:v>4.1424418604650661</c:v>
                </c:pt>
                <c:pt idx="9">
                  <c:v>4.3099415204678362</c:v>
                </c:pt>
                <c:pt idx="10">
                  <c:v>4.4692082111437124</c:v>
                </c:pt>
                <c:pt idx="11">
                  <c:v>4.4956268221574343</c:v>
                </c:pt>
                <c:pt idx="12">
                  <c:v>3.0174927113702625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5394560"/>
        <c:axId val="105396096"/>
        <c:axId val="0"/>
      </c:bar3DChart>
      <c:catAx>
        <c:axId val="10539456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105396096"/>
        <c:crosses val="autoZero"/>
        <c:auto val="1"/>
        <c:lblAlgn val="ctr"/>
        <c:lblOffset val="100"/>
        <c:noMultiLvlLbl val="0"/>
      </c:catAx>
      <c:valAx>
        <c:axId val="105396096"/>
        <c:scaling>
          <c:orientation val="minMax"/>
        </c:scaling>
        <c:delete val="0"/>
        <c:axPos val="b"/>
        <c:majorGridlines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105394560"/>
        <c:crosses val="autoZero"/>
        <c:crossBetween val="between"/>
        <c:majorUnit val="1"/>
      </c:valAx>
    </c:plotArea>
    <c:legend>
      <c:legendPos val="b"/>
      <c:layout>
        <c:manualLayout>
          <c:xMode val="edge"/>
          <c:yMode val="edge"/>
          <c:x val="0.18054104149617911"/>
          <c:y val="0.89700909855614885"/>
          <c:w val="0.28757604449913926"/>
          <c:h val="3.8856613334449133E-2"/>
        </c:manualLayout>
      </c:layout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pl-PL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TABELE!$A$75:$A$88</c:f>
              <c:strCache>
                <c:ptCount val="14"/>
                <c:pt idx="0">
                  <c:v>Duże doświadczenie zawodowe</c:v>
                </c:pt>
                <c:pt idx="1">
                  <c:v>Odpowiedzialność</c:v>
                </c:pt>
                <c:pt idx="2">
                  <c:v>Dyspozycyjność </c:v>
                </c:pt>
                <c:pt idx="3">
                  <c:v>Łatwość nawiązywania kontaktów</c:v>
                </c:pt>
                <c:pt idx="4">
                  <c:v>Sumienność</c:v>
                </c:pt>
                <c:pt idx="5">
                  <c:v>Lojalność</c:v>
                </c:pt>
                <c:pt idx="6">
                  <c:v>Poziom wykształcenia</c:v>
                </c:pt>
                <c:pt idx="7">
                  <c:v>Motywacja, przebojowość </c:v>
                </c:pt>
                <c:pt idx="8">
                  <c:v>Wiedza fachowa</c:v>
                </c:pt>
                <c:pt idx="9">
                  <c:v>Wysoka wydajność pracy</c:v>
                </c:pt>
                <c:pt idx="10">
                  <c:v>Wysokie umiejętności zawodowe</c:v>
                </c:pt>
                <c:pt idx="11">
                  <c:v>Stan zdrowia</c:v>
                </c:pt>
                <c:pt idx="12">
                  <c:v>Niskie wymagania płacowe</c:v>
                </c:pt>
                <c:pt idx="13">
                  <c:v>Inne</c:v>
                </c:pt>
              </c:strCache>
            </c:strRef>
          </c:cat>
          <c:val>
            <c:numRef>
              <c:f>TABELE!$C$75:$C$88</c:f>
              <c:numCache>
                <c:formatCode>0.0%</c:formatCode>
                <c:ptCount val="14"/>
                <c:pt idx="0">
                  <c:v>0.76500000000001123</c:v>
                </c:pt>
                <c:pt idx="1">
                  <c:v>0.3300000000000059</c:v>
                </c:pt>
                <c:pt idx="2">
                  <c:v>0.18500000000000041</c:v>
                </c:pt>
                <c:pt idx="3">
                  <c:v>5.5000000000000014E-2</c:v>
                </c:pt>
                <c:pt idx="4">
                  <c:v>0.21000000000000021</c:v>
                </c:pt>
                <c:pt idx="5">
                  <c:v>0.14500000000000021</c:v>
                </c:pt>
                <c:pt idx="6">
                  <c:v>0.05</c:v>
                </c:pt>
                <c:pt idx="7">
                  <c:v>5.7500000000000023E-2</c:v>
                </c:pt>
                <c:pt idx="8">
                  <c:v>0.28000000000000008</c:v>
                </c:pt>
                <c:pt idx="9">
                  <c:v>3.500000000000001E-2</c:v>
                </c:pt>
                <c:pt idx="10">
                  <c:v>0.13</c:v>
                </c:pt>
                <c:pt idx="11">
                  <c:v>5.0000000000000114E-3</c:v>
                </c:pt>
                <c:pt idx="12">
                  <c:v>2.5000000000000092E-3</c:v>
                </c:pt>
                <c:pt idx="13">
                  <c:v>0.24000000000000021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5413632"/>
        <c:axId val="105444096"/>
        <c:axId val="0"/>
      </c:bar3DChart>
      <c:catAx>
        <c:axId val="105413632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105444096"/>
        <c:crosses val="autoZero"/>
        <c:auto val="1"/>
        <c:lblAlgn val="ctr"/>
        <c:lblOffset val="100"/>
        <c:noMultiLvlLbl val="0"/>
      </c:catAx>
      <c:valAx>
        <c:axId val="105444096"/>
        <c:scaling>
          <c:orientation val="minMax"/>
        </c:scaling>
        <c:delete val="0"/>
        <c:axPos val="t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10541363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077339547134497"/>
          <c:y val="4.6379407148848924E-2"/>
          <c:w val="0.51366724611644887"/>
          <c:h val="0.9294179544155341"/>
        </c:manualLayout>
      </c:layout>
      <c:bar3D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TABELE!$A$92:$A$106</c:f>
              <c:strCache>
                <c:ptCount val="15"/>
                <c:pt idx="0">
                  <c:v>Niechęć do uczenia się </c:v>
                </c:pt>
                <c:pt idx="1">
                  <c:v>Poziom wykształcenia</c:v>
                </c:pt>
                <c:pt idx="2">
                  <c:v>Wygórowane wymagania co do warunków pracy</c:v>
                </c:pt>
                <c:pt idx="3">
                  <c:v>Wygórowane żądania płacowe</c:v>
                </c:pt>
                <c:pt idx="4">
                  <c:v>Brak znajomości nowych technologii komputerowych</c:v>
                </c:pt>
                <c:pt idx="5">
                  <c:v>Stan zdrowia</c:v>
                </c:pt>
                <c:pt idx="6">
                  <c:v>Przyzwyczajenia, nawyki</c:v>
                </c:pt>
                <c:pt idx="7">
                  <c:v>Niska wydajność pracy</c:v>
                </c:pt>
                <c:pt idx="8">
                  <c:v>Rutyna, brak pomysłów</c:v>
                </c:pt>
                <c:pt idx="9">
                  <c:v>Brak znajomości języków obcych</c:v>
                </c:pt>
                <c:pt idx="10">
                  <c:v>Brak ukończonych kursów, przestarzałe kwalifikacje</c:v>
                </c:pt>
                <c:pt idx="11">
                  <c:v>Niedyspozycyjność</c:v>
                </c:pt>
                <c:pt idx="12">
                  <c:v>Zbyt wolne tempo pracy</c:v>
                </c:pt>
                <c:pt idx="13">
                  <c:v>Wymagają więcej szkoleń niż pracownicy młodsi</c:v>
                </c:pt>
                <c:pt idx="14">
                  <c:v>Inne</c:v>
                </c:pt>
              </c:strCache>
            </c:strRef>
          </c:cat>
          <c:val>
            <c:numRef>
              <c:f>TABELE!$C$92:$C$106</c:f>
              <c:numCache>
                <c:formatCode>0.0%</c:formatCode>
                <c:ptCount val="15"/>
                <c:pt idx="0">
                  <c:v>0.14499999999999999</c:v>
                </c:pt>
                <c:pt idx="1">
                  <c:v>5.5E-2</c:v>
                </c:pt>
                <c:pt idx="2">
                  <c:v>0.05</c:v>
                </c:pt>
                <c:pt idx="3">
                  <c:v>4.4999999999999998E-2</c:v>
                </c:pt>
                <c:pt idx="4">
                  <c:v>8.7499999999999994E-2</c:v>
                </c:pt>
                <c:pt idx="5">
                  <c:v>0.2</c:v>
                </c:pt>
                <c:pt idx="6">
                  <c:v>0.245</c:v>
                </c:pt>
                <c:pt idx="7">
                  <c:v>8.2500000000000004E-2</c:v>
                </c:pt>
                <c:pt idx="8">
                  <c:v>0.105</c:v>
                </c:pt>
                <c:pt idx="9">
                  <c:v>7.7499999999999999E-2</c:v>
                </c:pt>
                <c:pt idx="10">
                  <c:v>7.4999999999999997E-2</c:v>
                </c:pt>
                <c:pt idx="11">
                  <c:v>1.4999999999999999E-2</c:v>
                </c:pt>
                <c:pt idx="12">
                  <c:v>0.04</c:v>
                </c:pt>
                <c:pt idx="13">
                  <c:v>3.7499999999999999E-2</c:v>
                </c:pt>
                <c:pt idx="14">
                  <c:v>0.46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0659072"/>
        <c:axId val="110660608"/>
        <c:axId val="0"/>
      </c:bar3DChart>
      <c:catAx>
        <c:axId val="110659072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110660608"/>
        <c:crosses val="autoZero"/>
        <c:auto val="1"/>
        <c:lblAlgn val="ctr"/>
        <c:lblOffset val="100"/>
        <c:noMultiLvlLbl val="0"/>
      </c:catAx>
      <c:valAx>
        <c:axId val="110660608"/>
        <c:scaling>
          <c:orientation val="minMax"/>
        </c:scaling>
        <c:delete val="0"/>
        <c:axPos val="t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pl-PL"/>
          </a:p>
        </c:txPr>
        <c:crossAx val="110659072"/>
        <c:crosses val="autoZero"/>
        <c:crossBetween val="between"/>
        <c:majorUnit val="0.1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61E9E8-5BC8-4606-8493-14DF4547F075}" type="datetimeFigureOut">
              <a:rPr lang="pl-PL" smtClean="0"/>
              <a:pPr/>
              <a:t>2015-12-22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31E5B5-1E6E-42B6-95DC-6C9CD49D2B3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2244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31E5B5-1E6E-42B6-95DC-6C9CD49D2B36}" type="slidenum">
              <a:rPr lang="pl-PL" smtClean="0"/>
              <a:pPr/>
              <a:t>1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31E5B5-1E6E-42B6-95DC-6C9CD49D2B36}" type="slidenum">
              <a:rPr lang="pl-PL" smtClean="0"/>
              <a:pPr/>
              <a:t>2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A5B0-3752-459C-AB61-EDD69BDF2B53}" type="datetimeFigureOut">
              <a:rPr lang="pl-PL" smtClean="0"/>
              <a:pPr/>
              <a:t>2015-12-22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4895-169F-46F4-9F8D-3DBEBEE6656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A5B0-3752-459C-AB61-EDD69BDF2B53}" type="datetimeFigureOut">
              <a:rPr lang="pl-PL" smtClean="0"/>
              <a:pPr/>
              <a:t>2015-12-22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4895-169F-46F4-9F8D-3DBEBEE6656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A5B0-3752-459C-AB61-EDD69BDF2B53}" type="datetimeFigureOut">
              <a:rPr lang="pl-PL" smtClean="0"/>
              <a:pPr/>
              <a:t>2015-12-22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4895-169F-46F4-9F8D-3DBEBEE6656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A5B0-3752-459C-AB61-EDD69BDF2B53}" type="datetimeFigureOut">
              <a:rPr lang="pl-PL" smtClean="0"/>
              <a:pPr/>
              <a:t>2015-12-22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4895-169F-46F4-9F8D-3DBEBEE6656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A5B0-3752-459C-AB61-EDD69BDF2B53}" type="datetimeFigureOut">
              <a:rPr lang="pl-PL" smtClean="0"/>
              <a:pPr/>
              <a:t>2015-12-22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4895-169F-46F4-9F8D-3DBEBEE6656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A5B0-3752-459C-AB61-EDD69BDF2B53}" type="datetimeFigureOut">
              <a:rPr lang="pl-PL" smtClean="0"/>
              <a:pPr/>
              <a:t>2015-12-22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4895-169F-46F4-9F8D-3DBEBEE6656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A5B0-3752-459C-AB61-EDD69BDF2B53}" type="datetimeFigureOut">
              <a:rPr lang="pl-PL" smtClean="0"/>
              <a:pPr/>
              <a:t>2015-12-22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4895-169F-46F4-9F8D-3DBEBEE6656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A5B0-3752-459C-AB61-EDD69BDF2B53}" type="datetimeFigureOut">
              <a:rPr lang="pl-PL" smtClean="0"/>
              <a:pPr/>
              <a:t>2015-12-22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4895-169F-46F4-9F8D-3DBEBEE6656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A5B0-3752-459C-AB61-EDD69BDF2B53}" type="datetimeFigureOut">
              <a:rPr lang="pl-PL" smtClean="0"/>
              <a:pPr/>
              <a:t>2015-12-22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4895-169F-46F4-9F8D-3DBEBEE6656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A5B0-3752-459C-AB61-EDD69BDF2B53}" type="datetimeFigureOut">
              <a:rPr lang="pl-PL" smtClean="0"/>
              <a:pPr/>
              <a:t>2015-12-22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4895-169F-46F4-9F8D-3DBEBEE6656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A5B0-3752-459C-AB61-EDD69BDF2B53}" type="datetimeFigureOut">
              <a:rPr lang="pl-PL" smtClean="0"/>
              <a:pPr/>
              <a:t>2015-12-22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4895-169F-46F4-9F8D-3DBEBEE6656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DA5B0-3752-459C-AB61-EDD69BDF2B53}" type="datetimeFigureOut">
              <a:rPr lang="pl-PL" smtClean="0"/>
              <a:pPr/>
              <a:t>2015-12-22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64895-169F-46F4-9F8D-3DBEBEE66565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http://www.google.pl/imgres?imgurl=http://www.pupsokolka.pl/upload/tinymce/Grafiki/logo/logo-KFS-pole_ochronne.jpg&amp;imgrefurl=http://www.pupsokolka.pl/wydarzenie/113/zaproszenie-do-skladania-wnioskow-o-dofinansowanie-z-kfs&amp;h=295&amp;w=693&amp;tbnid=DrVLzcndh00K6M:&amp;docid=2vd4CCIFlU4UtM&amp;ei=vhgFVta3OaL7ywOow5WYBw&amp;tbm=isch&amp;ved=0CCMQMygAMABqFQoTCNaO3qb0kcgCFaL9cgodqGEFcw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728192"/>
          </a:xfrm>
        </p:spPr>
        <p:txBody>
          <a:bodyPr>
            <a:noAutofit/>
          </a:bodyPr>
          <a:lstStyle/>
          <a:p>
            <a:r>
              <a:rPr lang="pl-PL" sz="2400" b="1" dirty="0">
                <a:solidFill>
                  <a:schemeClr val="tx2"/>
                </a:solidFill>
                <a:latin typeface="+mn-lt"/>
              </a:rPr>
              <a:t>Popyt na zawody i kompetencje </a:t>
            </a:r>
            <a:r>
              <a:rPr lang="pl-PL" sz="2400" dirty="0">
                <a:solidFill>
                  <a:schemeClr val="tx2"/>
                </a:solidFill>
                <a:latin typeface="+mn-lt"/>
              </a:rPr>
              <a:t/>
            </a:r>
            <a:br>
              <a:rPr lang="pl-PL" sz="2400" dirty="0">
                <a:solidFill>
                  <a:schemeClr val="tx2"/>
                </a:solidFill>
                <a:latin typeface="+mn-lt"/>
              </a:rPr>
            </a:br>
            <a:r>
              <a:rPr lang="pl-PL" sz="2400" b="1" dirty="0">
                <a:solidFill>
                  <a:schemeClr val="tx2"/>
                </a:solidFill>
                <a:latin typeface="+mn-lt"/>
              </a:rPr>
              <a:t>na podlaskim rynku pracy a potrzeby pracodawców w zakresie kształcenia ustawicznego pracowników </a:t>
            </a:r>
            <a:r>
              <a:rPr lang="pl-PL" sz="2400" dirty="0">
                <a:solidFill>
                  <a:schemeClr val="tx2"/>
                </a:solidFill>
                <a:latin typeface="+mn-lt"/>
              </a:rPr>
              <a:t/>
            </a:r>
            <a:br>
              <a:rPr lang="pl-PL" sz="2400" dirty="0">
                <a:solidFill>
                  <a:schemeClr val="tx2"/>
                </a:solidFill>
                <a:latin typeface="+mn-lt"/>
              </a:rPr>
            </a:br>
            <a:r>
              <a:rPr lang="pl-PL" sz="2400" b="1" dirty="0">
                <a:solidFill>
                  <a:schemeClr val="tx2"/>
                </a:solidFill>
                <a:latin typeface="+mn-lt"/>
              </a:rPr>
              <a:t>w wieku 45 lat i więcej</a:t>
            </a:r>
            <a:r>
              <a:rPr lang="pl-PL" sz="2400" dirty="0">
                <a:solidFill>
                  <a:schemeClr val="tx2"/>
                </a:solidFill>
                <a:latin typeface="+mn-lt"/>
              </a:rPr>
              <a:t/>
            </a:r>
            <a:br>
              <a:rPr lang="pl-PL" sz="2400" dirty="0">
                <a:solidFill>
                  <a:schemeClr val="tx2"/>
                </a:solidFill>
                <a:latin typeface="+mn-lt"/>
              </a:rPr>
            </a:br>
            <a:endParaRPr lang="pl-PL" sz="2400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25" name="Obraz 1" descr="WUP_Bialysto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450552"/>
            <a:ext cx="2151932" cy="146628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211960" y="908720"/>
            <a:ext cx="47880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WOJEWÓDZKI URZĄD PRACY </a:t>
            </a:r>
            <a:br>
              <a:rPr kumimoji="0" lang="pl-P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pl-P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W BIAŁYMSTOKU</a:t>
            </a:r>
            <a:endParaRPr kumimoji="0" lang="pl-PL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798872" y="5964669"/>
            <a:ext cx="154625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BIAŁYSTOK 2015</a:t>
            </a:r>
            <a:endParaRPr kumimoji="0" lang="pl-P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1030" name="Obraz 7" descr="Znalezione obrazy dla zapytania logo kf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7744" y="4365104"/>
            <a:ext cx="1950839" cy="840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Prostokąt 10"/>
          <p:cNvSpPr/>
          <p:nvPr/>
        </p:nvSpPr>
        <p:spPr>
          <a:xfrm>
            <a:off x="4211960" y="450912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1400" dirty="0" smtClean="0">
                <a:latin typeface="+mj-lt"/>
              </a:rPr>
              <a:t>Badanie zostało zrealizowane ze środków </a:t>
            </a:r>
          </a:p>
          <a:p>
            <a:r>
              <a:rPr lang="pl-PL" sz="1400" dirty="0" smtClean="0">
                <a:latin typeface="+mj-lt"/>
              </a:rPr>
              <a:t>Krajowego Funduszu Szkoleniowego</a:t>
            </a:r>
            <a:endParaRPr lang="pl-PL" sz="1400" dirty="0">
              <a:latin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422727"/>
              </p:ext>
            </p:extLst>
          </p:nvPr>
        </p:nvGraphicFramePr>
        <p:xfrm>
          <a:off x="457200" y="1988840"/>
          <a:ext cx="8686800" cy="45365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98976"/>
                <a:gridCol w="1440160"/>
                <a:gridCol w="1547664"/>
              </a:tblGrid>
              <a:tr h="11245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 dirty="0">
                          <a:effectLst/>
                        </a:rPr>
                        <a:t>Wyszczególnienie</a:t>
                      </a:r>
                      <a:endParaRPr lang="pl-PL" sz="3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>
                          <a:effectLst/>
                        </a:rPr>
                        <a:t>Liczba</a:t>
                      </a:r>
                      <a:endParaRPr lang="pl-PL" sz="3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>
                          <a:effectLst/>
                        </a:rPr>
                        <a:t>Odsetek</a:t>
                      </a:r>
                      <a:endParaRPr lang="pl-PL" sz="3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1705979">
                <a:tc>
                  <a:txBody>
                    <a:bodyPr/>
                    <a:lstStyle/>
                    <a:p>
                      <a:pPr marR="609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 dirty="0">
                          <a:effectLst/>
                        </a:rPr>
                        <a:t>Nie planuje się przyjąć nowych pracowników</a:t>
                      </a:r>
                      <a:endParaRPr lang="pl-PL" sz="3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>
                          <a:effectLst/>
                        </a:rPr>
                        <a:t>265</a:t>
                      </a:r>
                      <a:endParaRPr lang="pl-PL" sz="3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 dirty="0">
                          <a:effectLst/>
                        </a:rPr>
                        <a:t>66,6%</a:t>
                      </a:r>
                      <a:endParaRPr lang="pl-PL" sz="3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17059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 dirty="0">
                          <a:effectLst/>
                        </a:rPr>
                        <a:t>Planuje się przyjąć pracowników</a:t>
                      </a:r>
                      <a:endParaRPr lang="pl-PL" sz="3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 dirty="0">
                          <a:effectLst/>
                        </a:rPr>
                        <a:t>133</a:t>
                      </a:r>
                      <a:endParaRPr lang="pl-PL" sz="3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 dirty="0">
                          <a:effectLst/>
                        </a:rPr>
                        <a:t>33,4%</a:t>
                      </a:r>
                      <a:endParaRPr lang="pl-PL" sz="3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83569" y="403593"/>
            <a:ext cx="7458456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pl-PL" altLang="pl-PL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Zapotrzebowanie kadrowe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przedsiębiorstw</a:t>
            </a:r>
            <a:endParaRPr kumimoji="0" lang="pl-PL" altLang="pl-PL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441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5733256"/>
            <a:ext cx="8928992" cy="121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pl-PL" sz="2700" b="1" dirty="0" smtClean="0">
                <a:solidFill>
                  <a:schemeClr val="accent1"/>
                </a:solidFill>
              </a:rPr>
              <a:t>Zapotrzebowanie kadrowe przedsiębiorstw według wielkich grup zawodów [N=133]</a:t>
            </a:r>
            <a:r>
              <a:rPr lang="pl-PL" b="1" dirty="0" smtClean="0"/>
              <a:t/>
            </a:r>
            <a:br>
              <a:rPr lang="pl-PL" b="1" dirty="0" smtClean="0"/>
            </a:br>
            <a:endParaRPr lang="pl-PL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1178161"/>
              </p:ext>
            </p:extLst>
          </p:nvPr>
        </p:nvGraphicFramePr>
        <p:xfrm>
          <a:off x="395536" y="1268760"/>
          <a:ext cx="8208913" cy="438912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170917"/>
                <a:gridCol w="1259499"/>
                <a:gridCol w="1259499"/>
                <a:gridCol w="1259499"/>
                <a:gridCol w="1259499"/>
              </a:tblGrid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/>
                        <a:t>Wyszczególnienie</a:t>
                      </a:r>
                      <a:endParaRPr lang="pl-PL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/>
                        <a:t>Liczba firm</a:t>
                      </a:r>
                      <a:endParaRPr lang="pl-PL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/>
                        <a:t>Liczba osób do </a:t>
                      </a:r>
                      <a:r>
                        <a:rPr lang="pl-PL" sz="1600" b="1" dirty="0" err="1"/>
                        <a:t>zatru-dnienia</a:t>
                      </a:r>
                      <a:endParaRPr lang="pl-PL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/>
                        <a:t>Odsetek firm</a:t>
                      </a:r>
                      <a:endParaRPr lang="pl-PL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/>
                        <a:t>Odsetek osób do </a:t>
                      </a:r>
                      <a:r>
                        <a:rPr lang="pl-PL" sz="1600" b="1" dirty="0" err="1"/>
                        <a:t>zatru-dnienia</a:t>
                      </a:r>
                      <a:endParaRPr lang="pl-PL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/>
                        <a:t>1 KIEROWNICY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10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12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7,5%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2,6%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/>
                        <a:t>2 SPECJALIŚCI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31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44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23,3%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9,5%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/>
                        <a:t>3 TECHNICY I INNY ŚREDNI PERSONEL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28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44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21,1%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9,5%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/>
                        <a:t>4 PRACOWNICY BIUROWI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12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29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9,0%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6,3%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 dirty="0"/>
                        <a:t>5 PRACOWNICY USŁUG I SPRZEDAWCY</a:t>
                      </a:r>
                      <a:endParaRPr lang="pl-PL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20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55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15,0%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11,9%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/>
                        <a:t>6 ROLNICY, OGRODNICY, LEŚNICY I RYBACY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1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2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0,8%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0,4%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rgbClr val="FF0000"/>
                          </a:solidFill>
                        </a:rPr>
                        <a:t>7 ROBOTNICY PRZEMYSŁOWI I RZEMIEŚLNICY</a:t>
                      </a:r>
                      <a:endParaRPr lang="pl-PL" sz="1600" b="1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rgbClr val="FF0000"/>
                          </a:solidFill>
                        </a:rPr>
                        <a:t>41</a:t>
                      </a:r>
                      <a:endParaRPr lang="pl-PL" sz="1600" b="1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>
                          <a:solidFill>
                            <a:srgbClr val="FF0000"/>
                          </a:solidFill>
                        </a:rPr>
                        <a:t>122</a:t>
                      </a:r>
                      <a:endParaRPr lang="pl-PL" sz="1600" b="1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>
                          <a:solidFill>
                            <a:srgbClr val="FF0000"/>
                          </a:solidFill>
                        </a:rPr>
                        <a:t>30,8%</a:t>
                      </a:r>
                      <a:endParaRPr lang="pl-PL" sz="1600" b="1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>
                          <a:solidFill>
                            <a:srgbClr val="FF0000"/>
                          </a:solidFill>
                        </a:rPr>
                        <a:t>26,3%</a:t>
                      </a:r>
                      <a:endParaRPr lang="pl-PL" sz="1600" b="1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rgbClr val="FF0000"/>
                          </a:solidFill>
                        </a:rPr>
                        <a:t>8 OPERATORZY I MONTERZY MASZYN I URZĄDZEŃ</a:t>
                      </a:r>
                      <a:endParaRPr lang="pl-PL" sz="1600" b="1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rgbClr val="FF0000"/>
                          </a:solidFill>
                        </a:rPr>
                        <a:t>26</a:t>
                      </a:r>
                      <a:endParaRPr lang="pl-PL" sz="1600" b="1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rgbClr val="FF0000"/>
                          </a:solidFill>
                        </a:rPr>
                        <a:t>124</a:t>
                      </a:r>
                      <a:endParaRPr lang="pl-PL" sz="1600" b="1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rgbClr val="FF0000"/>
                          </a:solidFill>
                        </a:rPr>
                        <a:t>19,5%</a:t>
                      </a:r>
                      <a:endParaRPr lang="pl-PL" sz="1600" b="1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rgbClr val="FF0000"/>
                          </a:solidFill>
                        </a:rPr>
                        <a:t>26,8%</a:t>
                      </a:r>
                      <a:endParaRPr lang="pl-PL" sz="1600" b="1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 dirty="0"/>
                        <a:t>9 PRACOWNICY WYKONUJĄCY PRACE PROSTE</a:t>
                      </a:r>
                      <a:endParaRPr lang="pl-PL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/>
                        <a:t>7</a:t>
                      </a:r>
                      <a:endParaRPr lang="pl-PL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/>
                        <a:t>31</a:t>
                      </a:r>
                      <a:endParaRPr lang="pl-PL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/>
                        <a:t>5,3%</a:t>
                      </a:r>
                      <a:endParaRPr lang="pl-PL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/>
                        <a:t>6,7%</a:t>
                      </a:r>
                      <a:endParaRPr lang="pl-PL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5733256"/>
            <a:ext cx="8928992" cy="121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>
            <a:noAutofit/>
          </a:bodyPr>
          <a:lstStyle/>
          <a:p>
            <a:r>
              <a:rPr lang="pl-PL" sz="3200" b="1" dirty="0" smtClean="0">
                <a:solidFill>
                  <a:schemeClr val="accent1"/>
                </a:solidFill>
              </a:rPr>
              <a:t>Zapotrzebowanie kadrowe przedsiębiorstw według zawodów</a:t>
            </a:r>
            <a:r>
              <a:rPr lang="pl-PL" sz="3200" b="1" dirty="0" smtClean="0"/>
              <a:t/>
            </a:r>
            <a:br>
              <a:rPr lang="pl-PL" sz="3200" b="1" dirty="0" smtClean="0"/>
            </a:br>
            <a:endParaRPr lang="pl-PL" sz="3200" dirty="0"/>
          </a:p>
        </p:txBody>
      </p:sp>
      <p:sp>
        <p:nvSpPr>
          <p:cNvPr id="6" name="Prostokąt 5"/>
          <p:cNvSpPr/>
          <p:nvPr/>
        </p:nvSpPr>
        <p:spPr>
          <a:xfrm>
            <a:off x="323528" y="1305342"/>
            <a:ext cx="856895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 sz="2400" dirty="0"/>
              <a:t>operatorów obrabiarek sterowanych numerycznie,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 sz="2400" dirty="0"/>
              <a:t>monterów elektrycznego sprzętu gospodarstwa domowego, 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 sz="2400" dirty="0"/>
              <a:t>kierowców autobusu, 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 sz="2400" dirty="0"/>
              <a:t>pomocniczych robotników budowlanych,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 sz="2400" dirty="0"/>
              <a:t>przedstawicieli handlowych, 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 sz="2400" dirty="0"/>
              <a:t>lakierników, 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 sz="2400" dirty="0"/>
              <a:t>monterów mebli, 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 sz="2400" dirty="0"/>
              <a:t>magazynierów, 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 sz="2400" dirty="0"/>
              <a:t>kierowców samochodów ciężarowych, 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 sz="2400" dirty="0"/>
              <a:t>sprzedawców, 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 sz="2400" dirty="0"/>
              <a:t>sprzedawców w branży spożywczej, 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 sz="2400" dirty="0"/>
              <a:t>księgowych, 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 sz="2400" dirty="0"/>
              <a:t>monterów osprzętu elektrotechnicznego.</a:t>
            </a:r>
            <a:endParaRPr lang="pl-PL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75176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5733256"/>
            <a:ext cx="8928992" cy="121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288032"/>
          </a:xfrm>
        </p:spPr>
        <p:txBody>
          <a:bodyPr>
            <a:normAutofit fontScale="90000"/>
          </a:bodyPr>
          <a:lstStyle/>
          <a:p>
            <a:r>
              <a:rPr lang="pl-PL" sz="2700" b="1" dirty="0" smtClean="0">
                <a:solidFill>
                  <a:schemeClr val="accent1"/>
                </a:solidFill>
              </a:rPr>
              <a:t>Trudności ze znalezieniem odpowiednich pracowników </a:t>
            </a:r>
            <a:r>
              <a:rPr lang="pl-PL" b="1" dirty="0" smtClean="0"/>
              <a:t/>
            </a:r>
            <a:br>
              <a:rPr lang="pl-PL" b="1" dirty="0" smtClean="0"/>
            </a:br>
            <a:endParaRPr lang="pl-PL" dirty="0"/>
          </a:p>
        </p:txBody>
      </p:sp>
      <p:graphicFrame>
        <p:nvGraphicFramePr>
          <p:cNvPr id="4" name="Wykres 3"/>
          <p:cNvGraphicFramePr/>
          <p:nvPr/>
        </p:nvGraphicFramePr>
        <p:xfrm>
          <a:off x="1043608" y="2708920"/>
          <a:ext cx="6696744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Prostokąt 5"/>
          <p:cNvSpPr/>
          <p:nvPr/>
        </p:nvSpPr>
        <p:spPr>
          <a:xfrm>
            <a:off x="539552" y="1340768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dirty="0" smtClean="0"/>
              <a:t>Połowa firm poszukująca pracowników odczuwa trudności ze znalezieniem odpowiednich pracowników. Największe trudności ze znalezieniem właściwie przygotowanych kadr występują wśród firm działających w przemyśle, ochronie zdrowia i pomocy </a:t>
            </a:r>
            <a:r>
              <a:rPr lang="pl-PL" dirty="0" err="1" smtClean="0"/>
              <a:t>społecznej</a:t>
            </a:r>
            <a:r>
              <a:rPr lang="pl-PL" dirty="0" smtClean="0"/>
              <a:t>, budownictwie oraz w handlu i naprawach.</a:t>
            </a:r>
            <a:endParaRPr lang="pl-P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5733256"/>
            <a:ext cx="8928992" cy="121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Autofit/>
          </a:bodyPr>
          <a:lstStyle/>
          <a:p>
            <a:r>
              <a:rPr lang="pl-PL" sz="2400" b="1" dirty="0" smtClean="0">
                <a:solidFill>
                  <a:schemeClr val="accent1"/>
                </a:solidFill>
              </a:rPr>
              <a:t>Powody występowania trudności ze znalezieniem odpowiednich pracowników</a:t>
            </a:r>
          </a:p>
        </p:txBody>
      </p:sp>
      <p:graphicFrame>
        <p:nvGraphicFramePr>
          <p:cNvPr id="4" name="Obraz 19"/>
          <p:cNvGraphicFramePr/>
          <p:nvPr>
            <p:extLst>
              <p:ext uri="{D42A27DB-BD31-4B8C-83A1-F6EECF244321}">
                <p14:modId xmlns:p14="http://schemas.microsoft.com/office/powerpoint/2010/main" val="3460519139"/>
              </p:ext>
            </p:extLst>
          </p:nvPr>
        </p:nvGraphicFramePr>
        <p:xfrm>
          <a:off x="467544" y="1196752"/>
          <a:ext cx="8208912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1143000"/>
          </a:xfrm>
        </p:spPr>
        <p:txBody>
          <a:bodyPr>
            <a:normAutofit/>
          </a:bodyPr>
          <a:lstStyle/>
          <a:p>
            <a:r>
              <a:rPr lang="pl-PL" sz="2400" b="1" dirty="0" smtClean="0">
                <a:solidFill>
                  <a:schemeClr val="accent1"/>
                </a:solidFill>
              </a:rPr>
              <a:t>Kompetencje oczekiwane przez pracodawców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92654"/>
              </p:ext>
            </p:extLst>
          </p:nvPr>
        </p:nvGraphicFramePr>
        <p:xfrm>
          <a:off x="251520" y="836712"/>
          <a:ext cx="8653076" cy="455068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4196741"/>
                <a:gridCol w="2227302"/>
                <a:gridCol w="2229033"/>
              </a:tblGrid>
              <a:tr h="4899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/>
                        <a:t>Nazwa kompetencji</a:t>
                      </a:r>
                      <a:endParaRPr lang="pl-PL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/>
                        <a:t>Częstość występowania</a:t>
                      </a:r>
                      <a:endParaRPr lang="pl-PL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/>
                        <a:t>% występowania</a:t>
                      </a:r>
                      <a:endParaRPr lang="pl-PL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</a:tr>
              <a:tr h="266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 dirty="0" smtClean="0"/>
                        <a:t>kognitywne (wyszukiwanie i analiza informacji)</a:t>
                      </a:r>
                      <a:endParaRPr lang="pl-PL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7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8,75%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</a:tr>
              <a:tr h="266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 dirty="0"/>
                        <a:t>językowe</a:t>
                      </a:r>
                      <a:endParaRPr lang="pl-PL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3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3,75%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</a:tr>
              <a:tr h="266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 dirty="0"/>
                        <a:t>języki obce</a:t>
                      </a:r>
                      <a:endParaRPr lang="pl-PL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5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6,25%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</a:tr>
              <a:tr h="266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/>
                        <a:t>techniczne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23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28,75%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</a:tr>
              <a:tr h="266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/>
                        <a:t>komputerowe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21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26,25%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</a:tr>
              <a:tr h="266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/>
                        <a:t>artystyczne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1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1,25%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</a:tr>
              <a:tr h="266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/>
                        <a:t>fizyczne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/>
                        <a:t>2</a:t>
                      </a:r>
                      <a:endParaRPr lang="pl-PL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2,50%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</a:tr>
              <a:tr h="266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 b="1" dirty="0" err="1" smtClean="0">
                          <a:solidFill>
                            <a:srgbClr val="FF0000"/>
                          </a:solidFill>
                        </a:rPr>
                        <a:t>samoorganizacyjne</a:t>
                      </a:r>
                      <a:r>
                        <a:rPr lang="pl-PL" sz="1600" b="1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pl-PL" sz="16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>
                          <a:solidFill>
                            <a:srgbClr val="FF0000"/>
                          </a:solidFill>
                        </a:rPr>
                        <a:t>31</a:t>
                      </a:r>
                      <a:endParaRPr lang="pl-PL" sz="1600" b="1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rgbClr val="FF0000"/>
                          </a:solidFill>
                        </a:rPr>
                        <a:t>38,75%</a:t>
                      </a:r>
                      <a:endParaRPr lang="pl-PL" sz="16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</a:tr>
              <a:tr h="266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rgbClr val="FF0000"/>
                          </a:solidFill>
                        </a:rPr>
                        <a:t>interpersonalne </a:t>
                      </a:r>
                      <a:r>
                        <a:rPr lang="pl-PL" sz="1600" b="1" dirty="0" smtClean="0">
                          <a:solidFill>
                            <a:srgbClr val="FF0000"/>
                          </a:solidFill>
                        </a:rPr>
                        <a:t>**</a:t>
                      </a:r>
                      <a:endParaRPr lang="pl-PL" sz="16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>
                          <a:solidFill>
                            <a:srgbClr val="FF0000"/>
                          </a:solidFill>
                        </a:rPr>
                        <a:t>33</a:t>
                      </a:r>
                      <a:endParaRPr lang="pl-PL" sz="1600" b="1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rgbClr val="FF0000"/>
                          </a:solidFill>
                        </a:rPr>
                        <a:t>41,25%</a:t>
                      </a:r>
                      <a:endParaRPr lang="pl-PL" sz="16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</a:tr>
              <a:tr h="266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/>
                        <a:t>biurowe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2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2,50%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</a:tr>
              <a:tr h="266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/>
                        <a:t>kierownicze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1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1,25%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</a:tr>
              <a:tr h="266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/>
                        <a:t>dyspozycyjne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16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20,00%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</a:tr>
              <a:tr h="266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/>
                        <a:t>matematyczne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2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2,50%</a:t>
                      </a:r>
                      <a:endParaRPr lang="pl-PL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</a:tr>
              <a:tr h="6011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rgbClr val="FF0000"/>
                          </a:solidFill>
                        </a:rPr>
                        <a:t>doświadczenie na </a:t>
                      </a:r>
                      <a:r>
                        <a:rPr lang="pl-PL" sz="1600" b="1" dirty="0" smtClean="0">
                          <a:solidFill>
                            <a:srgbClr val="FF0000"/>
                          </a:solidFill>
                        </a:rPr>
                        <a:t>identycznym/podobnym </a:t>
                      </a:r>
                      <a:r>
                        <a:rPr lang="pl-PL" sz="1600" b="1" dirty="0">
                          <a:solidFill>
                            <a:srgbClr val="FF0000"/>
                          </a:solidFill>
                        </a:rPr>
                        <a:t>stanowisku lub w określonej branży</a:t>
                      </a:r>
                      <a:endParaRPr lang="pl-PL" sz="16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rgbClr val="FF0000"/>
                          </a:solidFill>
                        </a:rPr>
                        <a:t>58</a:t>
                      </a:r>
                      <a:endParaRPr lang="pl-PL" sz="16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rgbClr val="FF0000"/>
                          </a:solidFill>
                        </a:rPr>
                        <a:t>72,50%</a:t>
                      </a:r>
                      <a:endParaRPr lang="pl-PL" sz="16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690" marR="43690" marT="0" marB="0" anchor="ctr"/>
                </a:tc>
              </a:tr>
            </a:tbl>
          </a:graphicData>
        </a:graphic>
      </p:graphicFrame>
      <p:sp>
        <p:nvSpPr>
          <p:cNvPr id="3" name="Prostokąt 2"/>
          <p:cNvSpPr/>
          <p:nvPr/>
        </p:nvSpPr>
        <p:spPr>
          <a:xfrm>
            <a:off x="755576" y="5445224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dirty="0" smtClean="0"/>
              <a:t>*Samoorganizacja </a:t>
            </a:r>
            <a:r>
              <a:rPr lang="pl-PL" sz="1200" dirty="0"/>
              <a:t>pracy i przejmowanie inicjatywy(rozplanowanie i terminowa realizacja działań w pracy, skuteczność w dążeniu do celu</a:t>
            </a:r>
            <a:r>
              <a:rPr lang="pl-PL" sz="1200" dirty="0" smtClean="0"/>
              <a:t>)</a:t>
            </a:r>
          </a:p>
          <a:p>
            <a:r>
              <a:rPr lang="pl-PL" sz="1200" dirty="0" smtClean="0"/>
              <a:t>**Kontakty </a:t>
            </a:r>
            <a:r>
              <a:rPr lang="pl-PL" sz="1200" dirty="0"/>
              <a:t>z innymi ludźmi, zarówno ze współpracownikami, jak i klientami czy podopiecznymi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5733256"/>
            <a:ext cx="8928992" cy="121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Autofit/>
          </a:bodyPr>
          <a:lstStyle/>
          <a:p>
            <a:r>
              <a:rPr lang="pl-PL" sz="2000" b="1" dirty="0" smtClean="0">
                <a:solidFill>
                  <a:schemeClr val="accent1"/>
                </a:solidFill>
              </a:rPr>
              <a:t>Zestawienie średnich ocen posiadanych kompetencji  przez pracowników w wieku poniżej 45 roku życia oraz pracowników w wieku 45 lat i więcej </a:t>
            </a:r>
          </a:p>
        </p:txBody>
      </p:sp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val="449034489"/>
              </p:ext>
            </p:extLst>
          </p:nvPr>
        </p:nvGraphicFramePr>
        <p:xfrm>
          <a:off x="0" y="908720"/>
          <a:ext cx="8964488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5733256"/>
            <a:ext cx="8928992" cy="121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Autofit/>
          </a:bodyPr>
          <a:lstStyle/>
          <a:p>
            <a:r>
              <a:rPr lang="pl-PL" sz="2400" b="1" dirty="0" smtClean="0">
                <a:solidFill>
                  <a:schemeClr val="accent1"/>
                </a:solidFill>
              </a:rPr>
              <a:t>Zalety pracowników w wieku 45 lat i więcej w stosunku do młodszych pracowników</a:t>
            </a:r>
          </a:p>
        </p:txBody>
      </p:sp>
      <p:graphicFrame>
        <p:nvGraphicFramePr>
          <p:cNvPr id="4" name="Wykres 3"/>
          <p:cNvGraphicFramePr/>
          <p:nvPr/>
        </p:nvGraphicFramePr>
        <p:xfrm>
          <a:off x="1331640" y="1268760"/>
          <a:ext cx="6768752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5733256"/>
            <a:ext cx="8928992" cy="121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Autofit/>
          </a:bodyPr>
          <a:lstStyle/>
          <a:p>
            <a:r>
              <a:rPr lang="pl-PL" sz="2400" b="1" dirty="0" smtClean="0">
                <a:solidFill>
                  <a:schemeClr val="accent1"/>
                </a:solidFill>
              </a:rPr>
              <a:t>Wady pracowników w wieku 45 lat i więcej w stosunku do młodszych pracowników</a:t>
            </a:r>
          </a:p>
        </p:txBody>
      </p:sp>
      <p:graphicFrame>
        <p:nvGraphicFramePr>
          <p:cNvPr id="4" name="Wykres 3"/>
          <p:cNvGraphicFramePr/>
          <p:nvPr/>
        </p:nvGraphicFramePr>
        <p:xfrm>
          <a:off x="683568" y="980728"/>
          <a:ext cx="7848872" cy="5108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5733256"/>
            <a:ext cx="8928992" cy="121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508918"/>
          </a:xfrm>
        </p:spPr>
        <p:txBody>
          <a:bodyPr>
            <a:noAutofit/>
          </a:bodyPr>
          <a:lstStyle/>
          <a:p>
            <a:pPr algn="just"/>
            <a:r>
              <a:rPr lang="pl-PL" sz="1800" dirty="0" smtClean="0"/>
              <a:t>Nieco ponad połowa badanych przedsiębiorstw w ciągu ostatniego roku organizowała szkolenia dla pracowników, w których brali udział pracownicy 45+. Zauważyć można zależność, że wraz ze wzrostem liczby pracowników zatrudnionych w przedsiębiorstwie, rośnie odsetek firm kształcących pracowników. </a:t>
            </a:r>
            <a:br>
              <a:rPr lang="pl-PL" sz="1800" dirty="0" smtClean="0"/>
            </a:br>
            <a:endParaRPr lang="pl-PL" sz="1800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115616" y="3284984"/>
          <a:ext cx="7128792" cy="165618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444632"/>
                <a:gridCol w="921040"/>
                <a:gridCol w="921040"/>
                <a:gridCol w="921040"/>
                <a:gridCol w="921040"/>
              </a:tblGrid>
              <a:tr h="33123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/>
                        <a:t>Wyszczególnienie</a:t>
                      </a:r>
                      <a:endParaRPr lang="pl-PL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/>
                        <a:t>Liczba zatrudnionych</a:t>
                      </a:r>
                      <a:endParaRPr lang="pl-PL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66247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/>
                        <a:t>0-9</a:t>
                      </a:r>
                      <a:endParaRPr lang="pl-PL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/>
                        <a:t>10-49</a:t>
                      </a:r>
                      <a:endParaRPr lang="pl-PL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/>
                        <a:t>50-249</a:t>
                      </a:r>
                      <a:endParaRPr lang="pl-PL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/>
                        <a:t>250 i więcej</a:t>
                      </a:r>
                      <a:endParaRPr lang="pl-PL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31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 dirty="0"/>
                        <a:t>Tak </a:t>
                      </a:r>
                      <a:endParaRPr lang="pl-PL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32,6%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/>
                        <a:t>53,9%</a:t>
                      </a:r>
                      <a:endParaRPr lang="pl-PL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69,2%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/>
                        <a:t>85,0%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31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 dirty="0"/>
                        <a:t>Nie  </a:t>
                      </a:r>
                      <a:endParaRPr lang="pl-PL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/>
                        <a:t>67,4%</a:t>
                      </a:r>
                      <a:endParaRPr lang="pl-PL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/>
                        <a:t>46,1%</a:t>
                      </a:r>
                      <a:endParaRPr lang="pl-PL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/>
                        <a:t>30,8%</a:t>
                      </a:r>
                      <a:endParaRPr lang="pl-PL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/>
                        <a:t>15,0%</a:t>
                      </a:r>
                      <a:endParaRPr lang="pl-PL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-180529" y="332656"/>
            <a:ext cx="9324529" cy="1492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5010" tIns="228528" rIns="91440" bIns="15235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pl-PL" sz="24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Polityka szkoleniowa przedsiębiorstw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pl-PL" sz="24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ze szczególnym uwzględnieniem pracowników w wieku 45 lat i więcej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sz="2400" b="1" dirty="0" smtClean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5733256"/>
            <a:ext cx="8928992" cy="121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332656"/>
            <a:ext cx="8352928" cy="547260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2000" b="1" dirty="0" smtClean="0">
                <a:solidFill>
                  <a:schemeClr val="accent1"/>
                </a:solidFill>
              </a:rPr>
              <a:t>Głównym celem badania </a:t>
            </a:r>
            <a:r>
              <a:rPr lang="pl-PL" sz="1600" dirty="0" smtClean="0"/>
              <a:t>było określenie zapotrzebowania na zawody </a:t>
            </a:r>
            <a:r>
              <a:rPr lang="pl-PL" sz="1600" dirty="0"/>
              <a:t>i kompetencje na podlaskim rynku pracy w kontekście potrzeb pracodawców, w zakresie zatrudnienia i </a:t>
            </a:r>
            <a:r>
              <a:rPr lang="pl-PL" sz="1600" dirty="0" err="1"/>
              <a:t>wsparcia</a:t>
            </a:r>
            <a:r>
              <a:rPr lang="pl-PL" sz="1600" dirty="0"/>
              <a:t> kształcenia ustawicznego pracowników w wieku 45 lat i więcej</a:t>
            </a:r>
            <a:r>
              <a:rPr lang="pl-PL" sz="1600" dirty="0" smtClean="0"/>
              <a:t>.</a:t>
            </a:r>
          </a:p>
          <a:p>
            <a:pPr marL="0" indent="0" algn="just">
              <a:buNone/>
            </a:pPr>
            <a:endParaRPr lang="pl-PL" sz="1600" dirty="0" smtClean="0"/>
          </a:p>
          <a:p>
            <a:pPr>
              <a:buNone/>
            </a:pPr>
            <a:r>
              <a:rPr lang="pl-PL" sz="2000" b="1" dirty="0">
                <a:solidFill>
                  <a:schemeClr val="accent1"/>
                </a:solidFill>
              </a:rPr>
              <a:t>Cele szczegółowe badania  </a:t>
            </a:r>
            <a:r>
              <a:rPr lang="pl-PL" sz="1600" dirty="0"/>
              <a:t>zmierzały w kierunku ustalenia:</a:t>
            </a:r>
            <a:endParaRPr lang="pl-PL" sz="1600" dirty="0" smtClean="0"/>
          </a:p>
          <a:p>
            <a:pPr lvl="0"/>
            <a:r>
              <a:rPr lang="pl-PL" sz="1600" dirty="0"/>
              <a:t>zapotrzebowania podlaskich pracodawców na określone zawody i kompetencje (zwłaszcza w odniesieniu do pracowników w wieku 45 lat i więcej);</a:t>
            </a:r>
          </a:p>
          <a:p>
            <a:pPr lvl="0"/>
            <a:r>
              <a:rPr lang="pl-PL" sz="1600" dirty="0"/>
              <a:t>stopnia dopasowania wykształcenia, wiedzy i umiejętności oraz kwalifikacji (zwłaszcza w zakresie nowych technologii) podlaskich pracowników do potrzeb pracodawców (zwłaszcza w odniesieniu do pracowników w wieku 45 lat i więcej</a:t>
            </a:r>
            <a:r>
              <a:rPr lang="pl-PL" sz="1600" dirty="0" smtClean="0"/>
              <a:t>);</a:t>
            </a:r>
            <a:r>
              <a:rPr lang="pl-PL" sz="1600" dirty="0"/>
              <a:t> luk kompetencyjnych podlaskich pracowników (zwłaszcza pracowników w wieku 45 lat i więcej);</a:t>
            </a:r>
          </a:p>
          <a:p>
            <a:pPr lvl="0"/>
            <a:r>
              <a:rPr lang="pl-PL" sz="1600" dirty="0"/>
              <a:t>potrzeb pracodawców w zakresie </a:t>
            </a:r>
            <a:r>
              <a:rPr lang="pl-PL" sz="1600" dirty="0" err="1"/>
              <a:t>wsparcia</a:t>
            </a:r>
            <a:r>
              <a:rPr lang="pl-PL" sz="1600" dirty="0"/>
              <a:t> kształcenia ustawicznego pracowników (w tym pracowników w wieku </a:t>
            </a:r>
            <a:br>
              <a:rPr lang="pl-PL" sz="1600" dirty="0"/>
            </a:br>
            <a:r>
              <a:rPr lang="pl-PL" sz="1600" dirty="0"/>
              <a:t>45 lat i więcej);</a:t>
            </a:r>
          </a:p>
          <a:p>
            <a:pPr lvl="0"/>
            <a:r>
              <a:rPr lang="pl-PL" sz="1600" dirty="0"/>
              <a:t>możliwości i wykorzystania </a:t>
            </a:r>
            <a:r>
              <a:rPr lang="pl-PL" sz="1600" dirty="0" err="1"/>
              <a:t>wsparcia</a:t>
            </a:r>
            <a:r>
              <a:rPr lang="pl-PL" sz="1600" dirty="0"/>
              <a:t> (instytucji i organizacji) udzielanego pracodawcom w zakresie kształcenia ustawicznego pracowników;</a:t>
            </a:r>
          </a:p>
          <a:p>
            <a:pPr lvl="0"/>
            <a:r>
              <a:rPr lang="pl-PL" sz="1600" dirty="0"/>
              <a:t>dotychczasowej i planowanej polityki szkoleniowej  podlaskich przedsiębiorstw (zwłaszcza elementów skierowanych do pracowników wieku 45 lat i więcej);</a:t>
            </a:r>
          </a:p>
          <a:p>
            <a:pPr lvl="0"/>
            <a:r>
              <a:rPr lang="pl-PL" sz="1600" dirty="0"/>
              <a:t>rekomendacji i wniosków w zakresie skutecznych narzędzi wspierania zatrudnienia i kształcenia ustawicznego osób w wieku 45 lat i więcej.</a:t>
            </a:r>
          </a:p>
          <a:p>
            <a:pPr lvl="0"/>
            <a:endParaRPr lang="pl-PL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5733256"/>
            <a:ext cx="8928992" cy="121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143000"/>
          </a:xfrm>
        </p:spPr>
        <p:txBody>
          <a:bodyPr>
            <a:noAutofit/>
          </a:bodyPr>
          <a:lstStyle/>
          <a:p>
            <a:r>
              <a:rPr lang="pl-PL" sz="2200" b="1" dirty="0" smtClean="0">
                <a:solidFill>
                  <a:schemeClr val="accent1"/>
                </a:solidFill>
              </a:rPr>
              <a:t>Powody, dla których w badanych przedsiębiorstwach nie organizowano szkoleń pracownikom w wieku 45+</a:t>
            </a:r>
            <a:r>
              <a:rPr lang="pl-PL" sz="2400" b="1" dirty="0" smtClean="0"/>
              <a:t/>
            </a:r>
            <a:br>
              <a:rPr lang="pl-PL" sz="2400" b="1" dirty="0" smtClean="0"/>
            </a:br>
            <a:endParaRPr lang="pl-PL" sz="2400" dirty="0"/>
          </a:p>
        </p:txBody>
      </p:sp>
      <p:graphicFrame>
        <p:nvGraphicFramePr>
          <p:cNvPr id="4" name="Wykres 3"/>
          <p:cNvGraphicFramePr/>
          <p:nvPr/>
        </p:nvGraphicFramePr>
        <p:xfrm>
          <a:off x="428625" y="980728"/>
          <a:ext cx="8103815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5733256"/>
            <a:ext cx="8928992" cy="121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Autofit/>
          </a:bodyPr>
          <a:lstStyle/>
          <a:p>
            <a:r>
              <a:rPr lang="pl-PL" sz="2400" b="1" dirty="0" smtClean="0">
                <a:solidFill>
                  <a:schemeClr val="accent1"/>
                </a:solidFill>
              </a:rPr>
              <a:t>Potrzeby szkoleniowe pracowników, w tym pracowników w wieku 45 lat i więcej</a:t>
            </a:r>
            <a:endParaRPr lang="pl-PL" sz="2400" b="1" dirty="0">
              <a:solidFill>
                <a:schemeClr val="accent1"/>
              </a:solidFill>
            </a:endParaRPr>
          </a:p>
        </p:txBody>
      </p:sp>
      <p:graphicFrame>
        <p:nvGraphicFramePr>
          <p:cNvPr id="4" name="Wykres 3"/>
          <p:cNvGraphicFramePr/>
          <p:nvPr/>
        </p:nvGraphicFramePr>
        <p:xfrm>
          <a:off x="1043608" y="1196752"/>
          <a:ext cx="7200800" cy="4823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5733256"/>
            <a:ext cx="8928992" cy="121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08112"/>
          </a:xfrm>
        </p:spPr>
        <p:txBody>
          <a:bodyPr>
            <a:noAutofit/>
          </a:bodyPr>
          <a:lstStyle/>
          <a:p>
            <a:r>
              <a:rPr lang="pl-PL" sz="2400" b="1" dirty="0" smtClean="0">
                <a:solidFill>
                  <a:schemeClr val="accent1"/>
                </a:solidFill>
              </a:rPr>
              <a:t>Znajomość oferty </a:t>
            </a:r>
            <a:r>
              <a:rPr lang="pl-PL" sz="2400" b="1" dirty="0" err="1" smtClean="0">
                <a:solidFill>
                  <a:schemeClr val="accent1"/>
                </a:solidFill>
              </a:rPr>
              <a:t>wsparcia</a:t>
            </a:r>
            <a:r>
              <a:rPr lang="pl-PL" sz="2400" b="1" dirty="0" smtClean="0">
                <a:solidFill>
                  <a:schemeClr val="accent1"/>
                </a:solidFill>
              </a:rPr>
              <a:t> z Krajowego Funduszu Szkoleniowego</a:t>
            </a:r>
            <a:r>
              <a:rPr lang="pl-PL" sz="2400" b="1" dirty="0" smtClean="0"/>
              <a:t/>
            </a:r>
            <a:br>
              <a:rPr lang="pl-PL" sz="2400" b="1" dirty="0" smtClean="0"/>
            </a:br>
            <a:endParaRPr lang="pl-PL" sz="2400" dirty="0"/>
          </a:p>
        </p:txBody>
      </p:sp>
      <p:graphicFrame>
        <p:nvGraphicFramePr>
          <p:cNvPr id="4" name="Wykres 3"/>
          <p:cNvGraphicFramePr/>
          <p:nvPr/>
        </p:nvGraphicFramePr>
        <p:xfrm>
          <a:off x="1835696" y="1916832"/>
          <a:ext cx="5904656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5733256"/>
            <a:ext cx="8928992" cy="121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364902"/>
          </a:xfrm>
        </p:spPr>
        <p:txBody>
          <a:bodyPr>
            <a:normAutofit fontScale="90000"/>
          </a:bodyPr>
          <a:lstStyle/>
          <a:p>
            <a:r>
              <a:rPr lang="pl-PL" sz="2700" b="1" dirty="0" smtClean="0">
                <a:solidFill>
                  <a:schemeClr val="accent1"/>
                </a:solidFill>
              </a:rPr>
              <a:t>Wykorzystanie </a:t>
            </a:r>
            <a:r>
              <a:rPr lang="pl-PL" sz="2700" b="1" dirty="0" err="1" smtClean="0">
                <a:solidFill>
                  <a:schemeClr val="accent1"/>
                </a:solidFill>
              </a:rPr>
              <a:t>wsparcia</a:t>
            </a:r>
            <a:r>
              <a:rPr lang="pl-PL" sz="2700" b="1" dirty="0" smtClean="0">
                <a:solidFill>
                  <a:schemeClr val="accent1"/>
                </a:solidFill>
              </a:rPr>
              <a:t> z Krajowego Funduszu Szkoleniowego</a:t>
            </a:r>
            <a:r>
              <a:rPr lang="pl-PL" b="1" dirty="0" smtClean="0"/>
              <a:t/>
            </a:r>
            <a:br>
              <a:rPr lang="pl-PL" b="1" dirty="0" smtClean="0"/>
            </a:br>
            <a:endParaRPr lang="pl-PL" dirty="0"/>
          </a:p>
        </p:txBody>
      </p:sp>
      <p:graphicFrame>
        <p:nvGraphicFramePr>
          <p:cNvPr id="4" name="Wykres 3"/>
          <p:cNvGraphicFramePr/>
          <p:nvPr/>
        </p:nvGraphicFramePr>
        <p:xfrm>
          <a:off x="2267744" y="2636912"/>
          <a:ext cx="5040559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Prostokąt 5"/>
          <p:cNvSpPr/>
          <p:nvPr/>
        </p:nvSpPr>
        <p:spPr>
          <a:xfrm>
            <a:off x="755576" y="1484784"/>
            <a:ext cx="77768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dirty="0" smtClean="0"/>
              <a:t>Zaledwie jedna czwarta firm znających ofertę Krajowego Funduszu Szkoleniowego korzystała z oferowanego </a:t>
            </a:r>
            <a:r>
              <a:rPr lang="pl-PL" dirty="0" err="1" smtClean="0"/>
              <a:t>wsparcia</a:t>
            </a:r>
            <a:r>
              <a:rPr lang="pl-PL" dirty="0" smtClean="0"/>
              <a:t>. Im większe przedsiębiorstwo, tym większy odsetek firm korzystających z dofinansowania kształcenia ustawicznego.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5733256"/>
            <a:ext cx="8928992" cy="121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400" b="1" dirty="0" smtClean="0">
                <a:solidFill>
                  <a:schemeClr val="accent1"/>
                </a:solidFill>
              </a:rPr>
              <a:t>Formy </a:t>
            </a:r>
            <a:r>
              <a:rPr lang="pl-PL" sz="2400" b="1" dirty="0" err="1" smtClean="0">
                <a:solidFill>
                  <a:schemeClr val="accent1"/>
                </a:solidFill>
              </a:rPr>
              <a:t>wsparcia</a:t>
            </a:r>
            <a:r>
              <a:rPr lang="pl-PL" sz="2400" b="1" dirty="0" smtClean="0">
                <a:solidFill>
                  <a:schemeClr val="accent1"/>
                </a:solidFill>
              </a:rPr>
              <a:t> z Krajowego Funduszu Szkoleniowego, z których korzystały badane firmy</a:t>
            </a:r>
            <a:endParaRPr lang="pl-PL" sz="2400" b="1" dirty="0">
              <a:solidFill>
                <a:schemeClr val="accent1"/>
              </a:solidFill>
            </a:endParaRPr>
          </a:p>
        </p:txBody>
      </p:sp>
      <p:graphicFrame>
        <p:nvGraphicFramePr>
          <p:cNvPr id="4" name="Wykres 3"/>
          <p:cNvGraphicFramePr/>
          <p:nvPr/>
        </p:nvGraphicFramePr>
        <p:xfrm>
          <a:off x="827584" y="1268760"/>
          <a:ext cx="7632848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Doświadczenia w kształceniu ustawicznym 45+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556792"/>
            <a:ext cx="8795320" cy="48531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000" dirty="0"/>
              <a:t>Z przeprowadzonej analizy </a:t>
            </a:r>
            <a:r>
              <a:rPr lang="pl-PL" sz="2000" i="1" dirty="0" err="1"/>
              <a:t>desk</a:t>
            </a:r>
            <a:r>
              <a:rPr lang="pl-PL" sz="2000" i="1" dirty="0"/>
              <a:t> </a:t>
            </a:r>
            <a:r>
              <a:rPr lang="pl-PL" sz="2000" i="1" dirty="0" err="1"/>
              <a:t>research</a:t>
            </a:r>
            <a:r>
              <a:rPr lang="pl-PL" sz="2000" dirty="0"/>
              <a:t> wynika, iż w ramach realizacji założeń koncepcji 3L, w wielu krajach, w tym w Polsce, wdrażane są różnorodne inicjatywy, mające na celu zwiększenie poziomu wykształcenia wśród osób starszych, co wpływa na zwiększenie ich atrakcyjności na rynku pracy oraz – w efekcie – na minimalizowanie dyskryminacji ze względu na wiek w procesach rekrutacyjnych. </a:t>
            </a:r>
            <a:endParaRPr lang="pl-PL" sz="2000" dirty="0" smtClean="0"/>
          </a:p>
          <a:p>
            <a:pPr marL="0" indent="0">
              <a:buNone/>
            </a:pPr>
            <a:r>
              <a:rPr lang="pl-PL" sz="2000" dirty="0" smtClean="0"/>
              <a:t>Intensywność </a:t>
            </a:r>
            <a:r>
              <a:rPr lang="pl-PL" sz="2000" dirty="0"/>
              <a:t>oddziaływania zdeterminowana jest starzeniem się ludności, w tym zasobów pracy, które w sposób szczególny dotkliwie oddziałują na przyszłość państw europejskich. Dlatego szczególnie ważne staje się kształcenie ustawiczne, mające na celu podtrzymanie zatrudnienia osób w wieku 45 lat i więcej. Podstawą działań podejmowanych na różnych poziomach w tym zakresie jest wysoka świadomość decydentów oraz pracodawców odnośnie do  zachodzących procesów demograficznych i ich konsekwencji</a:t>
            </a:r>
            <a:r>
              <a:rPr lang="pl-PL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358246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Działania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504" y="1124744"/>
            <a:ext cx="9036496" cy="5328592"/>
          </a:xfrm>
        </p:spPr>
        <p:txBody>
          <a:bodyPr>
            <a:noAutofit/>
          </a:bodyPr>
          <a:lstStyle/>
          <a:p>
            <a:pPr lvl="0"/>
            <a:r>
              <a:rPr lang="pl-PL" sz="2000" smtClean="0"/>
              <a:t>kampania </a:t>
            </a:r>
            <a:r>
              <a:rPr lang="pl-PL" sz="2000" dirty="0"/>
              <a:t>informacyjna, medialna – promująca istotę i znaczenie kształcenia ustawicznego, co mogłoby wytworzyć „kulturę” kształcenia ustawicznego osób dorosłych, w tym osób 45 lat i więcej;</a:t>
            </a:r>
          </a:p>
          <a:p>
            <a:pPr lvl="0"/>
            <a:r>
              <a:rPr lang="pl-PL" sz="2000" dirty="0"/>
              <a:t>dostarczenie wiedzy i umiejętności podlaskim pracodawcom odnośnie do istoty, znaczenia i procedur </a:t>
            </a:r>
            <a:r>
              <a:rPr lang="pl-PL" sz="2000" dirty="0" err="1"/>
              <a:t>wdrażenia</a:t>
            </a:r>
            <a:r>
              <a:rPr lang="pl-PL" sz="2000" dirty="0"/>
              <a:t> zarządzania wiekiem w firmie, ze względu na fakt, iż kształcenie ustawiczne jest jednym z elementów procesu ZZL;</a:t>
            </a:r>
          </a:p>
          <a:p>
            <a:pPr lvl="0"/>
            <a:r>
              <a:rPr lang="pl-PL" sz="2000" dirty="0"/>
              <a:t>dofinansowanie szkolenia zawodowego pracowników, w konsultacji z pracodawcami ze środków publicznych, w tym EFS (w takich krajach, jak np. Finlandia, Austria, w których nastąpił istotny wzrost odsetka osób starszych, objętych kształceniem ustawicznym, nie byłoby to możliwe bez wsparcia finansowego);</a:t>
            </a:r>
          </a:p>
          <a:p>
            <a:pPr lvl="0"/>
            <a:r>
              <a:rPr lang="pl-PL" sz="2000" dirty="0"/>
              <a:t>bezpłatne doradztwo kierowane do firm, zwłaszcza w zakresie analizy potrzeb szkoleniowych pracowników (wzorem Austrii);</a:t>
            </a:r>
          </a:p>
          <a:p>
            <a:pPr lvl="0"/>
            <a:r>
              <a:rPr lang="pl-PL" sz="2000" dirty="0"/>
              <a:t>kształcenie osób pracujących w wieku 45 lat i więcej w innych formach, poza zakładem pracy. Interesującym rozwiązaniem jest utworzenie Uniwersytetu Drugiego Wieku (np. w Białymstoku). Ważne jest tutaj współdziałanie władz samorządowych oraz organizacji pozarządowych oraz instytucji rynku pracy. </a:t>
            </a:r>
          </a:p>
        </p:txBody>
      </p:sp>
    </p:spTree>
    <p:extLst>
      <p:ext uri="{BB962C8B-B14F-4D97-AF65-F5344CB8AC3E}">
        <p14:creationId xmlns:p14="http://schemas.microsoft.com/office/powerpoint/2010/main" val="1447726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5733256"/>
            <a:ext cx="8928992" cy="121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pl-PL" sz="2400" b="1" dirty="0" smtClean="0">
                <a:solidFill>
                  <a:schemeClr val="accent1"/>
                </a:solidFill>
              </a:rPr>
              <a:t>Metodologia badania</a:t>
            </a:r>
            <a:endParaRPr lang="pl-PL" sz="2400" b="1" dirty="0">
              <a:solidFill>
                <a:schemeClr val="accent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/>
          </a:bodyPr>
          <a:lstStyle/>
          <a:p>
            <a:pPr lvl="0"/>
            <a:r>
              <a:rPr lang="pl-PL" sz="1800" b="1" dirty="0" smtClean="0"/>
              <a:t>analiza </a:t>
            </a:r>
            <a:r>
              <a:rPr lang="pl-PL" sz="1800" b="1" dirty="0"/>
              <a:t>danych zastanych </a:t>
            </a:r>
            <a:r>
              <a:rPr lang="pl-PL" sz="1800" dirty="0"/>
              <a:t>(ang. </a:t>
            </a:r>
            <a:r>
              <a:rPr lang="pl-PL" sz="1800" i="1" dirty="0" err="1"/>
              <a:t>Desk</a:t>
            </a:r>
            <a:r>
              <a:rPr lang="pl-PL" sz="1800" i="1" dirty="0"/>
              <a:t> </a:t>
            </a:r>
            <a:r>
              <a:rPr lang="pl-PL" sz="1800" i="1" dirty="0" err="1"/>
              <a:t>Research</a:t>
            </a:r>
            <a:r>
              <a:rPr lang="pl-PL" sz="1800" dirty="0"/>
              <a:t>);</a:t>
            </a:r>
          </a:p>
          <a:p>
            <a:pPr lvl="0"/>
            <a:r>
              <a:rPr lang="en-US" sz="1800" b="1" dirty="0" err="1"/>
              <a:t>wywiady</a:t>
            </a:r>
            <a:r>
              <a:rPr lang="en-US" sz="1800" b="1" dirty="0"/>
              <a:t> </a:t>
            </a:r>
            <a:r>
              <a:rPr lang="en-US" sz="1800" b="1" dirty="0" err="1"/>
              <a:t>kwestionariuszowe</a:t>
            </a:r>
            <a:r>
              <a:rPr lang="en-US" sz="1800" b="1" dirty="0"/>
              <a:t> CATI</a:t>
            </a:r>
            <a:r>
              <a:rPr lang="en-US" sz="1800" dirty="0"/>
              <a:t> (</a:t>
            </a:r>
            <a:r>
              <a:rPr lang="en-US" sz="1800" dirty="0" err="1"/>
              <a:t>ang</a:t>
            </a:r>
            <a:r>
              <a:rPr lang="en-US" sz="1800" dirty="0"/>
              <a:t>. </a:t>
            </a:r>
            <a:r>
              <a:rPr lang="en-US" sz="1800" i="1" dirty="0"/>
              <a:t>Computer Assisted Telephone Interview</a:t>
            </a:r>
            <a:r>
              <a:rPr lang="en-US" sz="1800" dirty="0" smtClean="0"/>
              <a:t>)</a:t>
            </a:r>
            <a:r>
              <a:rPr lang="pl-PL" sz="1800" dirty="0" smtClean="0"/>
              <a:t> - </a:t>
            </a:r>
            <a:r>
              <a:rPr lang="pl-PL" sz="1800" dirty="0"/>
              <a:t>na próbie 400 podlaskich </a:t>
            </a:r>
            <a:r>
              <a:rPr lang="pl-PL" sz="1800" dirty="0" smtClean="0"/>
              <a:t>przedsiębiorców;</a:t>
            </a:r>
            <a:endParaRPr lang="pl-PL" sz="1800" dirty="0"/>
          </a:p>
          <a:p>
            <a:pPr lvl="0"/>
            <a:r>
              <a:rPr lang="pl-PL" sz="1800" b="1" dirty="0"/>
              <a:t>indywidualne wywiady pogłębione </a:t>
            </a:r>
            <a:r>
              <a:rPr lang="pl-PL" sz="1800" dirty="0"/>
              <a:t>(ang. </a:t>
            </a:r>
            <a:r>
              <a:rPr lang="pl-PL" sz="1800" i="1" dirty="0" err="1"/>
              <a:t>In-Depth</a:t>
            </a:r>
            <a:r>
              <a:rPr lang="pl-PL" sz="1800" i="1" dirty="0"/>
              <a:t> Interview</a:t>
            </a:r>
            <a:r>
              <a:rPr lang="pl-PL" sz="1800" dirty="0" smtClean="0"/>
              <a:t>) – z pracodawcami </a:t>
            </a:r>
            <a:r>
              <a:rPr lang="pl-PL" sz="1800" dirty="0"/>
              <a:t>z województwa podlaskiego, reprezentującymi kluczowe branże </a:t>
            </a:r>
            <a:r>
              <a:rPr lang="pl-PL" sz="1800" dirty="0" smtClean="0"/>
              <a:t>województwa; </a:t>
            </a:r>
            <a:r>
              <a:rPr lang="pl-PL" sz="1800" dirty="0"/>
              <a:t>szeroko rozumianymi instytucjami otoczenia </a:t>
            </a:r>
            <a:r>
              <a:rPr lang="pl-PL" sz="1800" dirty="0" smtClean="0"/>
              <a:t>biznesu, </a:t>
            </a:r>
            <a:r>
              <a:rPr lang="pl-PL" sz="1800" dirty="0"/>
              <a:t>Wojewódzkim Urzędem Pracy w Białymstoku i Powiatowym Urzędem Pracy w Białymstoku oraz Powiatowym Urzędem Pracy w Bielsku Podlaskim </a:t>
            </a:r>
          </a:p>
          <a:p>
            <a:pPr lvl="0"/>
            <a:r>
              <a:rPr lang="pl-PL" sz="1800" b="1" dirty="0"/>
              <a:t>zogniskowany wywiad grupowy FGI </a:t>
            </a:r>
            <a:r>
              <a:rPr lang="pl-PL" sz="1800" dirty="0"/>
              <a:t>(ang. </a:t>
            </a:r>
            <a:r>
              <a:rPr lang="en-US" sz="1800" i="1" dirty="0"/>
              <a:t>Focus Group Interview</a:t>
            </a:r>
            <a:r>
              <a:rPr lang="en-US" sz="1800" dirty="0" smtClean="0"/>
              <a:t>)</a:t>
            </a:r>
            <a:r>
              <a:rPr lang="pl-PL" sz="1800" dirty="0" smtClean="0"/>
              <a:t>-  z pracodawcami, którzy </a:t>
            </a:r>
            <a:r>
              <a:rPr lang="pl-PL" sz="1800" dirty="0"/>
              <a:t>w 2014 roku skorzystali z dofinansowania działań szkoleniowych ze środków Krajowego Funduszu Szkoleniowego.</a:t>
            </a:r>
          </a:p>
          <a:p>
            <a:pPr lvl="0"/>
            <a:r>
              <a:rPr lang="pl-PL" sz="1800" b="1" dirty="0"/>
              <a:t>analiza ofert pracy </a:t>
            </a:r>
            <a:r>
              <a:rPr lang="pl-PL" sz="1800" dirty="0"/>
              <a:t>(analiza treści, ang. </a:t>
            </a:r>
            <a:r>
              <a:rPr lang="pl-PL" sz="1800" i="1" dirty="0" err="1"/>
              <a:t>Content</a:t>
            </a:r>
            <a:r>
              <a:rPr lang="pl-PL" sz="1800" i="1" dirty="0"/>
              <a:t> </a:t>
            </a:r>
            <a:r>
              <a:rPr lang="pl-PL" sz="1800" i="1" dirty="0" err="1"/>
              <a:t>Analisys</a:t>
            </a:r>
            <a:r>
              <a:rPr lang="pl-PL" sz="1800" dirty="0" smtClean="0"/>
              <a:t>) - </a:t>
            </a:r>
            <a:r>
              <a:rPr lang="pl-PL" sz="1800" dirty="0"/>
              <a:t>monitoring ofert pracy publikowanych na stronie internetowej </a:t>
            </a:r>
            <a:r>
              <a:rPr lang="pl-PL" sz="1800" dirty="0" err="1"/>
              <a:t>www.careerjet.pl</a:t>
            </a:r>
            <a:r>
              <a:rPr lang="pl-PL" sz="1800" dirty="0"/>
              <a:t> i na portalu </a:t>
            </a:r>
            <a:r>
              <a:rPr lang="pl-PL" sz="1800" dirty="0" err="1"/>
              <a:t>www.bialystokonline.pl</a:t>
            </a:r>
            <a:r>
              <a:rPr lang="pl-PL" sz="1800" dirty="0"/>
              <a:t> </a:t>
            </a:r>
          </a:p>
          <a:p>
            <a:pPr lvl="0"/>
            <a:r>
              <a:rPr lang="pl-PL" sz="1800" b="1" i="1" dirty="0" err="1"/>
              <a:t>mixed</a:t>
            </a:r>
            <a:r>
              <a:rPr lang="pl-PL" sz="1800" b="1" i="1" dirty="0"/>
              <a:t> </a:t>
            </a:r>
            <a:r>
              <a:rPr lang="pl-PL" sz="1800" b="1" i="1" dirty="0" err="1"/>
              <a:t>mode</a:t>
            </a:r>
            <a:r>
              <a:rPr lang="pl-PL" sz="1800" b="1" dirty="0"/>
              <a:t> </a:t>
            </a:r>
            <a:r>
              <a:rPr lang="pl-PL" sz="1800" dirty="0"/>
              <a:t>z powiatowych urzędów pracy.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5733256"/>
            <a:ext cx="8928992" cy="121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b="1" dirty="0" smtClean="0">
                <a:solidFill>
                  <a:schemeClr val="accent1"/>
                </a:solidFill>
              </a:rPr>
              <a:t>Charakterystyka firm biorących udział w badaniu ilościowym</a:t>
            </a:r>
            <a:endParaRPr lang="pl-PL" sz="2400" b="1" dirty="0">
              <a:solidFill>
                <a:schemeClr val="accent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1180728"/>
          </a:xfrm>
        </p:spPr>
        <p:txBody>
          <a:bodyPr/>
          <a:lstStyle/>
          <a:p>
            <a:pPr algn="ctr">
              <a:buNone/>
            </a:pPr>
            <a:r>
              <a:rPr lang="pl-PL" sz="2400" b="1" dirty="0" smtClean="0"/>
              <a:t>	</a:t>
            </a:r>
            <a:r>
              <a:rPr lang="pl-PL" sz="1800" dirty="0" smtClean="0"/>
              <a:t>Struktura </a:t>
            </a:r>
            <a:r>
              <a:rPr lang="pl-PL" sz="1800" dirty="0"/>
              <a:t>badanych firm według liczby zatrudnionych pracowników</a:t>
            </a:r>
            <a:endParaRPr lang="pl-PL" sz="2400" dirty="0"/>
          </a:p>
          <a:p>
            <a:pPr>
              <a:buNone/>
            </a:pPr>
            <a:endParaRPr lang="pl-PL" dirty="0"/>
          </a:p>
        </p:txBody>
      </p:sp>
      <p:graphicFrame>
        <p:nvGraphicFramePr>
          <p:cNvPr id="6" name="Obraz 5"/>
          <p:cNvGraphicFramePr/>
          <p:nvPr/>
        </p:nvGraphicFramePr>
        <p:xfrm>
          <a:off x="2195736" y="2473960"/>
          <a:ext cx="4608512" cy="2971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5733256"/>
            <a:ext cx="8928992" cy="121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508918"/>
          </a:xfrm>
        </p:spPr>
        <p:txBody>
          <a:bodyPr>
            <a:noAutofit/>
          </a:bodyPr>
          <a:lstStyle/>
          <a:p>
            <a:r>
              <a:rPr lang="pl-PL" sz="1800" dirty="0" smtClean="0"/>
              <a:t>Struktura </a:t>
            </a:r>
            <a:r>
              <a:rPr lang="pl-PL" sz="1800" dirty="0"/>
              <a:t>badanych przedsiębiorstw według rodzaju działalności</a:t>
            </a:r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457200" y="-9939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Charakterystyka firm biorących udział w badaniu ilościowym</a:t>
            </a: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Wykres 5"/>
          <p:cNvGraphicFramePr/>
          <p:nvPr/>
        </p:nvGraphicFramePr>
        <p:xfrm>
          <a:off x="1187624" y="1124744"/>
          <a:ext cx="6841951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5733256"/>
            <a:ext cx="8928992" cy="121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3568" y="1916832"/>
            <a:ext cx="3888432" cy="936104"/>
          </a:xfrm>
        </p:spPr>
        <p:txBody>
          <a:bodyPr>
            <a:normAutofit/>
          </a:bodyPr>
          <a:lstStyle/>
          <a:p>
            <a:r>
              <a:rPr lang="pl-PL" sz="1800" dirty="0" smtClean="0"/>
              <a:t>Stan </a:t>
            </a:r>
            <a:r>
              <a:rPr lang="pl-PL" sz="1800" dirty="0"/>
              <a:t>rozwoju badanych firm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5148064" y="1988840"/>
            <a:ext cx="38164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pl-PL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Typ własności badanych przedsiębiorstw/instytucji </a:t>
            </a:r>
            <a:endParaRPr kumimoji="0" lang="pl-PL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7" name="Tytuł 1"/>
          <p:cNvSpPr txBox="1">
            <a:spLocks/>
          </p:cNvSpPr>
          <p:nvPr/>
        </p:nvSpPr>
        <p:spPr>
          <a:xfrm>
            <a:off x="457200" y="69269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857625" algn="l"/>
              </a:tabLst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Charakterystyka firm biorących udział w badaniu ilościowym</a:t>
            </a: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Wykres 7"/>
          <p:cNvGraphicFramePr/>
          <p:nvPr/>
        </p:nvGraphicFramePr>
        <p:xfrm>
          <a:off x="539552" y="2708920"/>
          <a:ext cx="4392488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Wykres 8"/>
          <p:cNvGraphicFramePr/>
          <p:nvPr/>
        </p:nvGraphicFramePr>
        <p:xfrm>
          <a:off x="4932040" y="2708920"/>
          <a:ext cx="3816424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5733256"/>
            <a:ext cx="8928992" cy="121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2204864"/>
            <a:ext cx="8229600" cy="1143000"/>
          </a:xfrm>
        </p:spPr>
        <p:txBody>
          <a:bodyPr>
            <a:noAutofit/>
          </a:bodyPr>
          <a:lstStyle/>
          <a:p>
            <a:r>
              <a:rPr lang="pl-PL" sz="1800" dirty="0" smtClean="0"/>
              <a:t>Odsetek firm zatrudniających pracowników po 45. roku życia a wielkość przedsiębiorstwa</a:t>
            </a:r>
            <a:endParaRPr lang="pl-PL" sz="1800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971600" y="3140968"/>
          <a:ext cx="7200800" cy="1872207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448272"/>
                <a:gridCol w="1316306"/>
                <a:gridCol w="1108923"/>
                <a:gridCol w="1221255"/>
                <a:gridCol w="1106044"/>
              </a:tblGrid>
              <a:tr h="43187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/>
                        <a:t>Wyszczególnienie</a:t>
                      </a:r>
                      <a:endParaRPr lang="pl-PL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/>
                        <a:t>Liczba zatrudnionych</a:t>
                      </a:r>
                      <a:endParaRPr lang="pl-PL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57658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/>
                        <a:t>0-9</a:t>
                      </a:r>
                      <a:endParaRPr lang="pl-PL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/>
                        <a:t>10-49</a:t>
                      </a:r>
                      <a:endParaRPr lang="pl-PL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/>
                        <a:t>50-249</a:t>
                      </a:r>
                      <a:endParaRPr lang="pl-PL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/>
                        <a:t>250 i więcej</a:t>
                      </a:r>
                      <a:endParaRPr lang="pl-PL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318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 dirty="0"/>
                        <a:t>Tak </a:t>
                      </a:r>
                      <a:endParaRPr lang="pl-PL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/>
                        <a:t>53,0%</a:t>
                      </a:r>
                      <a:endParaRPr lang="pl-PL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/>
                        <a:t>92,5%</a:t>
                      </a:r>
                      <a:endParaRPr lang="pl-PL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/>
                        <a:t>100,0%</a:t>
                      </a:r>
                      <a:endParaRPr lang="pl-PL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/>
                        <a:t>100,0%</a:t>
                      </a:r>
                      <a:endParaRPr lang="pl-PL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318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/>
                        <a:t>Nie  </a:t>
                      </a:r>
                      <a:endParaRPr lang="pl-PL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/>
                        <a:t>47,0%</a:t>
                      </a:r>
                      <a:endParaRPr lang="pl-PL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/>
                        <a:t>7,5%</a:t>
                      </a:r>
                      <a:endParaRPr lang="pl-PL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/>
                        <a:t>0,0%</a:t>
                      </a:r>
                      <a:endParaRPr lang="pl-PL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/>
                        <a:t>0,0%</a:t>
                      </a:r>
                      <a:endParaRPr lang="pl-PL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6" name="Prostokąt 5"/>
          <p:cNvSpPr/>
          <p:nvPr/>
        </p:nvSpPr>
        <p:spPr>
          <a:xfrm>
            <a:off x="755576" y="1340768"/>
            <a:ext cx="77768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 smtClean="0"/>
              <a:t>Występuje niewiele firm, które w swoich zasobach kadrowych nie posiadają osób po 45. roku życia. Najczęściej są to firmy mikro bądź małe.</a:t>
            </a:r>
            <a:endParaRPr lang="pl-PL" sz="2000" dirty="0"/>
          </a:p>
        </p:txBody>
      </p:sp>
      <p:sp>
        <p:nvSpPr>
          <p:cNvPr id="7" name="Prostokąt 6"/>
          <p:cNvSpPr/>
          <p:nvPr/>
        </p:nvSpPr>
        <p:spPr>
          <a:xfrm>
            <a:off x="827584" y="476672"/>
            <a:ext cx="74168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Zatrudnienie pracowników 45+ w badanych firmach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5095439"/>
              </p:ext>
            </p:extLst>
          </p:nvPr>
        </p:nvGraphicFramePr>
        <p:xfrm>
          <a:off x="-36511" y="1556788"/>
          <a:ext cx="8928992" cy="42484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99522"/>
                <a:gridCol w="2050880"/>
                <a:gridCol w="1678590"/>
              </a:tblGrid>
              <a:tr h="8496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 dirty="0">
                          <a:effectLst/>
                        </a:rPr>
                        <a:t>Wyszczególnienie</a:t>
                      </a:r>
                      <a:endParaRPr lang="pl-PL" sz="3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>
                          <a:effectLst/>
                        </a:rPr>
                        <a:t>Liczba</a:t>
                      </a:r>
                      <a:endParaRPr lang="pl-PL" sz="3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>
                          <a:effectLst/>
                        </a:rPr>
                        <a:t>Odsetek</a:t>
                      </a:r>
                      <a:endParaRPr lang="pl-PL" sz="3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849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 dirty="0">
                          <a:effectLst/>
                        </a:rPr>
                        <a:t>poniżej 30 lat </a:t>
                      </a:r>
                      <a:endParaRPr lang="pl-PL" sz="3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>
                          <a:effectLst/>
                        </a:rPr>
                        <a:t>4296</a:t>
                      </a:r>
                      <a:endParaRPr lang="pl-PL" sz="3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>
                          <a:effectLst/>
                        </a:rPr>
                        <a:t>23,0%</a:t>
                      </a:r>
                      <a:endParaRPr lang="pl-PL" sz="3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849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 dirty="0">
                          <a:effectLst/>
                        </a:rPr>
                        <a:t>30 – 44 lata</a:t>
                      </a:r>
                      <a:endParaRPr lang="pl-PL" sz="3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>
                          <a:effectLst/>
                        </a:rPr>
                        <a:t>7282</a:t>
                      </a:r>
                      <a:endParaRPr lang="pl-PL" sz="3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>
                          <a:effectLst/>
                        </a:rPr>
                        <a:t>39,0%</a:t>
                      </a:r>
                      <a:endParaRPr lang="pl-PL" sz="3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849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 dirty="0">
                          <a:effectLst/>
                        </a:rPr>
                        <a:t>45 lat i więcej</a:t>
                      </a:r>
                      <a:endParaRPr lang="pl-PL" sz="3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>
                          <a:effectLst/>
                        </a:rPr>
                        <a:t>7087</a:t>
                      </a:r>
                      <a:endParaRPr lang="pl-PL" sz="3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>
                          <a:effectLst/>
                        </a:rPr>
                        <a:t>38,0%</a:t>
                      </a:r>
                      <a:endParaRPr lang="pl-PL" sz="3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849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 dirty="0">
                          <a:effectLst/>
                        </a:rPr>
                        <a:t>Liczba pracujących ogółem</a:t>
                      </a:r>
                      <a:endParaRPr lang="pl-PL" sz="3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 dirty="0">
                          <a:effectLst/>
                        </a:rPr>
                        <a:t>18665</a:t>
                      </a:r>
                      <a:endParaRPr lang="pl-PL" sz="3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3200" dirty="0">
                          <a:effectLst/>
                        </a:rPr>
                        <a:t>100,0%</a:t>
                      </a:r>
                      <a:endParaRPr lang="pl-PL" sz="3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3" name="Prostokąt 2"/>
          <p:cNvSpPr/>
          <p:nvPr/>
        </p:nvSpPr>
        <p:spPr>
          <a:xfrm>
            <a:off x="516244" y="548680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600" b="1" dirty="0"/>
              <a:t>Struktura pracowników przedsiębiorstwa według wieku</a:t>
            </a:r>
          </a:p>
        </p:txBody>
      </p:sp>
    </p:spTree>
    <p:extLst>
      <p:ext uri="{BB962C8B-B14F-4D97-AF65-F5344CB8AC3E}">
        <p14:creationId xmlns:p14="http://schemas.microsoft.com/office/powerpoint/2010/main" val="1585085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5733256"/>
            <a:ext cx="8928992" cy="121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229600" cy="1800200"/>
          </a:xfrm>
        </p:spPr>
        <p:txBody>
          <a:bodyPr>
            <a:noAutofit/>
          </a:bodyPr>
          <a:lstStyle/>
          <a:p>
            <a:pPr algn="l"/>
            <a:r>
              <a:rPr lang="pl-PL" sz="1600" b="1" i="1" dirty="0"/>
              <a:t>Zarządzanie wiekiem </a:t>
            </a:r>
            <a:r>
              <a:rPr lang="pl-PL" sz="1600" i="1" dirty="0"/>
              <a:t>to element zarządzania zasobami ludzkimi, a dokładniej: element zarządzania różnorodnością. Polega ono na realizacji różnorodnych działań, które pozwalają na bardziej racjonalne i efektywne wykorzystanie zasobów ludzkich przedsiębiorstwa dzięki uwzględnianiu potrzeb i możliwości pracowników w różnym </a:t>
            </a:r>
            <a:r>
              <a:rPr lang="pl-PL" sz="1600" i="1" dirty="0" smtClean="0"/>
              <a:t>wieku.</a:t>
            </a:r>
            <a:r>
              <a:rPr lang="pl-PL" sz="2000" i="1" dirty="0" smtClean="0"/>
              <a:t/>
            </a:r>
            <a:br>
              <a:rPr lang="pl-PL" sz="2000" i="1" dirty="0" smtClean="0"/>
            </a:br>
            <a:r>
              <a:rPr lang="pl-PL" sz="2000" b="1" dirty="0" smtClean="0">
                <a:solidFill>
                  <a:srgbClr val="FF0000"/>
                </a:solidFill>
              </a:rPr>
              <a:t>Podlaskie </a:t>
            </a:r>
            <a:r>
              <a:rPr lang="pl-PL" sz="2000" b="1" dirty="0">
                <a:solidFill>
                  <a:srgbClr val="FF0000"/>
                </a:solidFill>
              </a:rPr>
              <a:t>firmy nie mają wiedzy na temat zarządzania wiekiem, a tym bardziej nie mają wdrożonych procedur zarządzania różnorodnością.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2250" y="2827201"/>
            <a:ext cx="8291264" cy="36004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1800" dirty="0" smtClean="0"/>
              <a:t>	</a:t>
            </a:r>
            <a:r>
              <a:rPr lang="pl-PL" sz="1800" b="1" dirty="0" smtClean="0"/>
              <a:t>Odsetek </a:t>
            </a:r>
            <a:r>
              <a:rPr lang="pl-PL" sz="1800" b="1" dirty="0"/>
              <a:t>przedsiębiorstw, w których wdrożono procedury zarządzania wiekiem</a:t>
            </a:r>
          </a:p>
        </p:txBody>
      </p:sp>
      <p:pic>
        <p:nvPicPr>
          <p:cNvPr id="17409" name="Wykres 6"/>
          <p:cNvPicPr>
            <a:picLocks noChangeArrowheads="1"/>
          </p:cNvPicPr>
          <p:nvPr/>
        </p:nvPicPr>
        <p:blipFill>
          <a:blip r:embed="rId3" cstate="print"/>
          <a:srcRect r="-50" b="-407"/>
          <a:stretch>
            <a:fillRect/>
          </a:stretch>
        </p:blipFill>
        <p:spPr bwMode="auto">
          <a:xfrm>
            <a:off x="2051720" y="3212976"/>
            <a:ext cx="4968552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39552" y="0"/>
            <a:ext cx="8208912" cy="1477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74551" tIns="304704" rIns="91440" bIns="15235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pl-PL" sz="24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Polityka kadrowa podlaskich firm wobec pracowników w wieku 45 lat i więcej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668</Words>
  <Application>Microsoft Office PowerPoint</Application>
  <PresentationFormat>Pokaz na ekranie (4:3)</PresentationFormat>
  <Paragraphs>247</Paragraphs>
  <Slides>26</Slides>
  <Notes>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26</vt:i4>
      </vt:variant>
    </vt:vector>
  </HeadingPairs>
  <TitlesOfParts>
    <vt:vector size="27" baseType="lpstr">
      <vt:lpstr>Motyw pakietu Office</vt:lpstr>
      <vt:lpstr>Popyt na zawody i kompetencje  na podlaskim rynku pracy a potrzeby pracodawców w zakresie kształcenia ustawicznego pracowników  w wieku 45 lat i więcej </vt:lpstr>
      <vt:lpstr>Prezentacja programu PowerPoint</vt:lpstr>
      <vt:lpstr>Metodologia badania</vt:lpstr>
      <vt:lpstr>Charakterystyka firm biorących udział w badaniu ilościowym</vt:lpstr>
      <vt:lpstr>Struktura badanych przedsiębiorstw według rodzaju działalności</vt:lpstr>
      <vt:lpstr>Stan rozwoju badanych firm</vt:lpstr>
      <vt:lpstr>Odsetek firm zatrudniających pracowników po 45. roku życia a wielkość przedsiębiorstwa</vt:lpstr>
      <vt:lpstr>Prezentacja programu PowerPoint</vt:lpstr>
      <vt:lpstr>Zarządzanie wiekiem to element zarządzania zasobami ludzkimi, a dokładniej: element zarządzania różnorodnością. Polega ono na realizacji różnorodnych działań, które pozwalają na bardziej racjonalne i efektywne wykorzystanie zasobów ludzkich przedsiębiorstwa dzięki uwzględnianiu potrzeb i możliwości pracowników w różnym wieku. Podlaskie firmy nie mają wiedzy na temat zarządzania wiekiem, a tym bardziej nie mają wdrożonych procedur zarządzania różnorodnością. </vt:lpstr>
      <vt:lpstr>Prezentacja programu PowerPoint</vt:lpstr>
      <vt:lpstr>Zapotrzebowanie kadrowe przedsiębiorstw według wielkich grup zawodów [N=133] </vt:lpstr>
      <vt:lpstr>Zapotrzebowanie kadrowe przedsiębiorstw według zawodów </vt:lpstr>
      <vt:lpstr>Trudności ze znalezieniem odpowiednich pracowników  </vt:lpstr>
      <vt:lpstr>Powody występowania trudności ze znalezieniem odpowiednich pracowników</vt:lpstr>
      <vt:lpstr>Kompetencje oczekiwane przez pracodawców</vt:lpstr>
      <vt:lpstr>Zestawienie średnich ocen posiadanych kompetencji  przez pracowników w wieku poniżej 45 roku życia oraz pracowników w wieku 45 lat i więcej </vt:lpstr>
      <vt:lpstr>Zalety pracowników w wieku 45 lat i więcej w stosunku do młodszych pracowników</vt:lpstr>
      <vt:lpstr>Wady pracowników w wieku 45 lat i więcej w stosunku do młodszych pracowników</vt:lpstr>
      <vt:lpstr>Nieco ponad połowa badanych przedsiębiorstw w ciągu ostatniego roku organizowała szkolenia dla pracowników, w których brali udział pracownicy 45+. Zauważyć można zależność, że wraz ze wzrostem liczby pracowników zatrudnionych w przedsiębiorstwie, rośnie odsetek firm kształcących pracowników.  </vt:lpstr>
      <vt:lpstr>Powody, dla których w badanych przedsiębiorstwach nie organizowano szkoleń pracownikom w wieku 45+ </vt:lpstr>
      <vt:lpstr>Potrzeby szkoleniowe pracowników, w tym pracowników w wieku 45 lat i więcej</vt:lpstr>
      <vt:lpstr>Znajomość oferty wsparcia z Krajowego Funduszu Szkoleniowego </vt:lpstr>
      <vt:lpstr>Wykorzystanie wsparcia z Krajowego Funduszu Szkoleniowego </vt:lpstr>
      <vt:lpstr>Formy wsparcia z Krajowego Funduszu Szkoleniowego, z których korzystały badane firmy</vt:lpstr>
      <vt:lpstr>Doświadczenia w kształceniu ustawicznym 45+</vt:lpstr>
      <vt:lpstr>Działania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Popyt na zawody i kompetencje  na podlaskim rynku pracy a potrzeby pracodawców w zakresie kształcenia ustawicznego pracowników  w wieku 45 lat i więcej</dc:title>
  <dc:creator>JUSTYNA</dc:creator>
  <cp:lastModifiedBy>Joanna Matlak</cp:lastModifiedBy>
  <cp:revision>54</cp:revision>
  <dcterms:created xsi:type="dcterms:W3CDTF">2015-10-05T08:11:13Z</dcterms:created>
  <dcterms:modified xsi:type="dcterms:W3CDTF">2015-12-22T13:01:58Z</dcterms:modified>
</cp:coreProperties>
</file>